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sldIdLst>
    <p:sldId id="256" r:id="rId2"/>
    <p:sldId id="257" r:id="rId3"/>
    <p:sldId id="261" r:id="rId4"/>
    <p:sldId id="263" r:id="rId5"/>
    <p:sldId id="264" r:id="rId6"/>
    <p:sldId id="265" r:id="rId7"/>
    <p:sldId id="262" r:id="rId8"/>
    <p:sldId id="266" r:id="rId9"/>
    <p:sldId id="267" r:id="rId10"/>
    <p:sldId id="268" r:id="rId11"/>
    <p:sldId id="269" r:id="rId12"/>
    <p:sldId id="270" r:id="rId13"/>
    <p:sldId id="271" r:id="rId14"/>
    <p:sldId id="272" r:id="rId15"/>
    <p:sldId id="274" r:id="rId16"/>
    <p:sldId id="273" r:id="rId17"/>
    <p:sldId id="275" r:id="rId18"/>
    <p:sldId id="276" r:id="rId19"/>
    <p:sldId id="277" r:id="rId20"/>
    <p:sldId id="278" r:id="rId21"/>
    <p:sldId id="279" r:id="rId22"/>
    <p:sldId id="280" r:id="rId23"/>
    <p:sldId id="28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1549A-903C-AE1B-9977-B4272C32C8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A16946-ED57-6F44-F8DD-9B4F679F93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0C0740-905F-229E-F852-B115859419F5}"/>
              </a:ext>
            </a:extLst>
          </p:cNvPr>
          <p:cNvSpPr>
            <a:spLocks noGrp="1"/>
          </p:cNvSpPr>
          <p:nvPr>
            <p:ph type="dt" sz="half" idx="10"/>
          </p:nvPr>
        </p:nvSpPr>
        <p:spPr/>
        <p:txBody>
          <a:bodyPr/>
          <a:lstStyle/>
          <a:p>
            <a:fld id="{8501A7CA-2816-4976-AEB1-AC2BC89912F3}" type="datetimeFigureOut">
              <a:rPr lang="en-US" smtClean="0"/>
              <a:t>4/25/2023</a:t>
            </a:fld>
            <a:endParaRPr lang="en-US"/>
          </a:p>
        </p:txBody>
      </p:sp>
      <p:sp>
        <p:nvSpPr>
          <p:cNvPr id="5" name="Footer Placeholder 4">
            <a:extLst>
              <a:ext uri="{FF2B5EF4-FFF2-40B4-BE49-F238E27FC236}">
                <a16:creationId xmlns:a16="http://schemas.microsoft.com/office/drawing/2014/main" id="{AA4D9EE8-F7A3-0B2B-1A2C-AD88A688D5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89F3EB-E8E3-B2BC-DDA3-A6C3381ED928}"/>
              </a:ext>
            </a:extLst>
          </p:cNvPr>
          <p:cNvSpPr>
            <a:spLocks noGrp="1"/>
          </p:cNvSpPr>
          <p:nvPr>
            <p:ph type="sldNum" sz="quarter" idx="12"/>
          </p:nvPr>
        </p:nvSpPr>
        <p:spPr/>
        <p:txBody>
          <a:bodyPr/>
          <a:lstStyle/>
          <a:p>
            <a:fld id="{76E2FE85-24FD-435A-989B-245CDEAA1536}" type="slidenum">
              <a:rPr lang="en-US" smtClean="0"/>
              <a:t>‹N°›</a:t>
            </a:fld>
            <a:endParaRPr lang="en-US"/>
          </a:p>
        </p:txBody>
      </p:sp>
    </p:spTree>
    <p:extLst>
      <p:ext uri="{BB962C8B-B14F-4D97-AF65-F5344CB8AC3E}">
        <p14:creationId xmlns:p14="http://schemas.microsoft.com/office/powerpoint/2010/main" val="3766665422"/>
      </p:ext>
    </p:extLst>
  </p:cSld>
  <p:clrMapOvr>
    <a:masterClrMapping/>
  </p:clrMapOvr>
  <mc:AlternateContent xmlns:mc="http://schemas.openxmlformats.org/markup-compatibility/2006" xmlns:p159="http://schemas.microsoft.com/office/powerpoint/2015/09/main">
    <mc:Choice Requires="p159">
      <p:transition spd="slow" advClick="0" advTm="30000">
        <p159:morph option="byObject"/>
      </p:transition>
    </mc:Choice>
    <mc:Fallback xmlns="">
      <p:transition spd="slow" advClick="0" advTm="3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C1946-7EAE-D7D3-161B-4EE02B7CB1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57724B-29B7-D74A-F934-88DBA1DFBB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CF64E7-1193-4D6C-FD23-37FB0F536CBB}"/>
              </a:ext>
            </a:extLst>
          </p:cNvPr>
          <p:cNvSpPr>
            <a:spLocks noGrp="1"/>
          </p:cNvSpPr>
          <p:nvPr>
            <p:ph type="dt" sz="half" idx="10"/>
          </p:nvPr>
        </p:nvSpPr>
        <p:spPr/>
        <p:txBody>
          <a:bodyPr/>
          <a:lstStyle/>
          <a:p>
            <a:fld id="{8501A7CA-2816-4976-AEB1-AC2BC89912F3}" type="datetimeFigureOut">
              <a:rPr lang="en-US" smtClean="0"/>
              <a:t>4/25/2023</a:t>
            </a:fld>
            <a:endParaRPr lang="en-US"/>
          </a:p>
        </p:txBody>
      </p:sp>
      <p:sp>
        <p:nvSpPr>
          <p:cNvPr id="5" name="Footer Placeholder 4">
            <a:extLst>
              <a:ext uri="{FF2B5EF4-FFF2-40B4-BE49-F238E27FC236}">
                <a16:creationId xmlns:a16="http://schemas.microsoft.com/office/drawing/2014/main" id="{25DE0DC7-201F-42B2-6C09-271AED96BC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5CA5DC-B60E-4E78-C4BB-A92611192242}"/>
              </a:ext>
            </a:extLst>
          </p:cNvPr>
          <p:cNvSpPr>
            <a:spLocks noGrp="1"/>
          </p:cNvSpPr>
          <p:nvPr>
            <p:ph type="sldNum" sz="quarter" idx="12"/>
          </p:nvPr>
        </p:nvSpPr>
        <p:spPr/>
        <p:txBody>
          <a:bodyPr/>
          <a:lstStyle/>
          <a:p>
            <a:fld id="{76E2FE85-24FD-435A-989B-245CDEAA1536}" type="slidenum">
              <a:rPr lang="en-US" smtClean="0"/>
              <a:t>‹N°›</a:t>
            </a:fld>
            <a:endParaRPr lang="en-US"/>
          </a:p>
        </p:txBody>
      </p:sp>
    </p:spTree>
    <p:extLst>
      <p:ext uri="{BB962C8B-B14F-4D97-AF65-F5344CB8AC3E}">
        <p14:creationId xmlns:p14="http://schemas.microsoft.com/office/powerpoint/2010/main" val="2479180640"/>
      </p:ext>
    </p:extLst>
  </p:cSld>
  <p:clrMapOvr>
    <a:masterClrMapping/>
  </p:clrMapOvr>
  <mc:AlternateContent xmlns:mc="http://schemas.openxmlformats.org/markup-compatibility/2006" xmlns:p159="http://schemas.microsoft.com/office/powerpoint/2015/09/main">
    <mc:Choice Requires="p159">
      <p:transition spd="slow" advClick="0" advTm="30000">
        <p159:morph option="byObject"/>
      </p:transition>
    </mc:Choice>
    <mc:Fallback xmlns="">
      <p:transition spd="slow" advClick="0" advTm="3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7FAB4A-0975-CE38-4DED-AB5D17DDA2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5AF60E-9E0B-9FEA-33B6-60D116E739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2F5480-CC4A-418D-F3CB-DCAF2E7E54AD}"/>
              </a:ext>
            </a:extLst>
          </p:cNvPr>
          <p:cNvSpPr>
            <a:spLocks noGrp="1"/>
          </p:cNvSpPr>
          <p:nvPr>
            <p:ph type="dt" sz="half" idx="10"/>
          </p:nvPr>
        </p:nvSpPr>
        <p:spPr/>
        <p:txBody>
          <a:bodyPr/>
          <a:lstStyle/>
          <a:p>
            <a:fld id="{8501A7CA-2816-4976-AEB1-AC2BC89912F3}" type="datetimeFigureOut">
              <a:rPr lang="en-US" smtClean="0"/>
              <a:t>4/25/2023</a:t>
            </a:fld>
            <a:endParaRPr lang="en-US"/>
          </a:p>
        </p:txBody>
      </p:sp>
      <p:sp>
        <p:nvSpPr>
          <p:cNvPr id="5" name="Footer Placeholder 4">
            <a:extLst>
              <a:ext uri="{FF2B5EF4-FFF2-40B4-BE49-F238E27FC236}">
                <a16:creationId xmlns:a16="http://schemas.microsoft.com/office/drawing/2014/main" id="{C02447ED-D434-1AA3-5099-587F4B087B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D574CB-1B2B-F727-E603-A54C46618201}"/>
              </a:ext>
            </a:extLst>
          </p:cNvPr>
          <p:cNvSpPr>
            <a:spLocks noGrp="1"/>
          </p:cNvSpPr>
          <p:nvPr>
            <p:ph type="sldNum" sz="quarter" idx="12"/>
          </p:nvPr>
        </p:nvSpPr>
        <p:spPr/>
        <p:txBody>
          <a:bodyPr/>
          <a:lstStyle/>
          <a:p>
            <a:fld id="{76E2FE85-24FD-435A-989B-245CDEAA1536}" type="slidenum">
              <a:rPr lang="en-US" smtClean="0"/>
              <a:t>‹N°›</a:t>
            </a:fld>
            <a:endParaRPr lang="en-US"/>
          </a:p>
        </p:txBody>
      </p:sp>
    </p:spTree>
    <p:extLst>
      <p:ext uri="{BB962C8B-B14F-4D97-AF65-F5344CB8AC3E}">
        <p14:creationId xmlns:p14="http://schemas.microsoft.com/office/powerpoint/2010/main" val="958094805"/>
      </p:ext>
    </p:extLst>
  </p:cSld>
  <p:clrMapOvr>
    <a:masterClrMapping/>
  </p:clrMapOvr>
  <mc:AlternateContent xmlns:mc="http://schemas.openxmlformats.org/markup-compatibility/2006" xmlns:p159="http://schemas.microsoft.com/office/powerpoint/2015/09/main">
    <mc:Choice Requires="p159">
      <p:transition spd="slow" advClick="0" advTm="30000">
        <p159:morph option="byObject"/>
      </p:transition>
    </mc:Choice>
    <mc:Fallback xmlns="">
      <p:transition spd="slow" advClick="0" advTm="3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C8C9C-34BF-6DE0-0BEC-B03838A281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C9D983-1319-B4EC-DA26-E13F3FD992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13E83F-5A82-04D2-78CC-DC8A0BAF35F4}"/>
              </a:ext>
            </a:extLst>
          </p:cNvPr>
          <p:cNvSpPr>
            <a:spLocks noGrp="1"/>
          </p:cNvSpPr>
          <p:nvPr>
            <p:ph type="dt" sz="half" idx="10"/>
          </p:nvPr>
        </p:nvSpPr>
        <p:spPr/>
        <p:txBody>
          <a:bodyPr/>
          <a:lstStyle/>
          <a:p>
            <a:fld id="{8501A7CA-2816-4976-AEB1-AC2BC89912F3}" type="datetimeFigureOut">
              <a:rPr lang="en-US" smtClean="0"/>
              <a:t>4/25/2023</a:t>
            </a:fld>
            <a:endParaRPr lang="en-US"/>
          </a:p>
        </p:txBody>
      </p:sp>
      <p:sp>
        <p:nvSpPr>
          <p:cNvPr id="5" name="Footer Placeholder 4">
            <a:extLst>
              <a:ext uri="{FF2B5EF4-FFF2-40B4-BE49-F238E27FC236}">
                <a16:creationId xmlns:a16="http://schemas.microsoft.com/office/drawing/2014/main" id="{7FFB32F1-4195-3301-0189-06B3C2AFC7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222BBF-6344-0773-FF65-6FB24D2D5712}"/>
              </a:ext>
            </a:extLst>
          </p:cNvPr>
          <p:cNvSpPr>
            <a:spLocks noGrp="1"/>
          </p:cNvSpPr>
          <p:nvPr>
            <p:ph type="sldNum" sz="quarter" idx="12"/>
          </p:nvPr>
        </p:nvSpPr>
        <p:spPr/>
        <p:txBody>
          <a:bodyPr/>
          <a:lstStyle/>
          <a:p>
            <a:fld id="{76E2FE85-24FD-435A-989B-245CDEAA1536}" type="slidenum">
              <a:rPr lang="en-US" smtClean="0"/>
              <a:t>‹N°›</a:t>
            </a:fld>
            <a:endParaRPr lang="en-US"/>
          </a:p>
        </p:txBody>
      </p:sp>
    </p:spTree>
    <p:extLst>
      <p:ext uri="{BB962C8B-B14F-4D97-AF65-F5344CB8AC3E}">
        <p14:creationId xmlns:p14="http://schemas.microsoft.com/office/powerpoint/2010/main" val="38616675"/>
      </p:ext>
    </p:extLst>
  </p:cSld>
  <p:clrMapOvr>
    <a:masterClrMapping/>
  </p:clrMapOvr>
  <mc:AlternateContent xmlns:mc="http://schemas.openxmlformats.org/markup-compatibility/2006" xmlns:p159="http://schemas.microsoft.com/office/powerpoint/2015/09/main">
    <mc:Choice Requires="p159">
      <p:transition spd="slow" advClick="0" advTm="30000">
        <p159:morph option="byObject"/>
      </p:transition>
    </mc:Choice>
    <mc:Fallback xmlns="">
      <p:transition spd="slow" advClick="0" advTm="3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A94B7-F5C7-8E00-8EF0-2AAEE6C143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69FE32-DB87-A36A-BDEE-BA73C754E5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1D8409-AD81-E42E-5DA6-066C2CCEE487}"/>
              </a:ext>
            </a:extLst>
          </p:cNvPr>
          <p:cNvSpPr>
            <a:spLocks noGrp="1"/>
          </p:cNvSpPr>
          <p:nvPr>
            <p:ph type="dt" sz="half" idx="10"/>
          </p:nvPr>
        </p:nvSpPr>
        <p:spPr/>
        <p:txBody>
          <a:bodyPr/>
          <a:lstStyle/>
          <a:p>
            <a:fld id="{8501A7CA-2816-4976-AEB1-AC2BC89912F3}" type="datetimeFigureOut">
              <a:rPr lang="en-US" smtClean="0"/>
              <a:t>4/25/2023</a:t>
            </a:fld>
            <a:endParaRPr lang="en-US"/>
          </a:p>
        </p:txBody>
      </p:sp>
      <p:sp>
        <p:nvSpPr>
          <p:cNvPr id="5" name="Footer Placeholder 4">
            <a:extLst>
              <a:ext uri="{FF2B5EF4-FFF2-40B4-BE49-F238E27FC236}">
                <a16:creationId xmlns:a16="http://schemas.microsoft.com/office/drawing/2014/main" id="{5AF5A5C7-DA67-C308-CA8D-8F6978787B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EB149F-C9EF-48D7-F1A9-7206E55B088D}"/>
              </a:ext>
            </a:extLst>
          </p:cNvPr>
          <p:cNvSpPr>
            <a:spLocks noGrp="1"/>
          </p:cNvSpPr>
          <p:nvPr>
            <p:ph type="sldNum" sz="quarter" idx="12"/>
          </p:nvPr>
        </p:nvSpPr>
        <p:spPr/>
        <p:txBody>
          <a:bodyPr/>
          <a:lstStyle/>
          <a:p>
            <a:fld id="{76E2FE85-24FD-435A-989B-245CDEAA1536}" type="slidenum">
              <a:rPr lang="en-US" smtClean="0"/>
              <a:t>‹N°›</a:t>
            </a:fld>
            <a:endParaRPr lang="en-US"/>
          </a:p>
        </p:txBody>
      </p:sp>
    </p:spTree>
    <p:extLst>
      <p:ext uri="{BB962C8B-B14F-4D97-AF65-F5344CB8AC3E}">
        <p14:creationId xmlns:p14="http://schemas.microsoft.com/office/powerpoint/2010/main" val="2575109102"/>
      </p:ext>
    </p:extLst>
  </p:cSld>
  <p:clrMapOvr>
    <a:masterClrMapping/>
  </p:clrMapOvr>
  <mc:AlternateContent xmlns:mc="http://schemas.openxmlformats.org/markup-compatibility/2006" xmlns:p159="http://schemas.microsoft.com/office/powerpoint/2015/09/main">
    <mc:Choice Requires="p159">
      <p:transition spd="slow" advClick="0" advTm="30000">
        <p159:morph option="byObject"/>
      </p:transition>
    </mc:Choice>
    <mc:Fallback xmlns="">
      <p:transition spd="slow" advClick="0" advTm="3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E9848-C7D9-5A77-3E0A-34DE8055CE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01EA2D-7F06-E9E5-6A56-F4B5D9FD74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A241C3-BD2D-724F-9109-174123D7D2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483DD0-54D1-03EA-8A9D-828A0FA3D883}"/>
              </a:ext>
            </a:extLst>
          </p:cNvPr>
          <p:cNvSpPr>
            <a:spLocks noGrp="1"/>
          </p:cNvSpPr>
          <p:nvPr>
            <p:ph type="dt" sz="half" idx="10"/>
          </p:nvPr>
        </p:nvSpPr>
        <p:spPr/>
        <p:txBody>
          <a:bodyPr/>
          <a:lstStyle/>
          <a:p>
            <a:fld id="{8501A7CA-2816-4976-AEB1-AC2BC89912F3}" type="datetimeFigureOut">
              <a:rPr lang="en-US" smtClean="0"/>
              <a:t>4/25/2023</a:t>
            </a:fld>
            <a:endParaRPr lang="en-US"/>
          </a:p>
        </p:txBody>
      </p:sp>
      <p:sp>
        <p:nvSpPr>
          <p:cNvPr id="6" name="Footer Placeholder 5">
            <a:extLst>
              <a:ext uri="{FF2B5EF4-FFF2-40B4-BE49-F238E27FC236}">
                <a16:creationId xmlns:a16="http://schemas.microsoft.com/office/drawing/2014/main" id="{D6AEA0F0-0E92-8436-4F60-79629A8C32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EDE88A-3DAC-ECA4-AE4A-85EA13736E0E}"/>
              </a:ext>
            </a:extLst>
          </p:cNvPr>
          <p:cNvSpPr>
            <a:spLocks noGrp="1"/>
          </p:cNvSpPr>
          <p:nvPr>
            <p:ph type="sldNum" sz="quarter" idx="12"/>
          </p:nvPr>
        </p:nvSpPr>
        <p:spPr/>
        <p:txBody>
          <a:bodyPr/>
          <a:lstStyle/>
          <a:p>
            <a:fld id="{76E2FE85-24FD-435A-989B-245CDEAA1536}" type="slidenum">
              <a:rPr lang="en-US" smtClean="0"/>
              <a:t>‹N°›</a:t>
            </a:fld>
            <a:endParaRPr lang="en-US"/>
          </a:p>
        </p:txBody>
      </p:sp>
    </p:spTree>
    <p:extLst>
      <p:ext uri="{BB962C8B-B14F-4D97-AF65-F5344CB8AC3E}">
        <p14:creationId xmlns:p14="http://schemas.microsoft.com/office/powerpoint/2010/main" val="785296877"/>
      </p:ext>
    </p:extLst>
  </p:cSld>
  <p:clrMapOvr>
    <a:masterClrMapping/>
  </p:clrMapOvr>
  <mc:AlternateContent xmlns:mc="http://schemas.openxmlformats.org/markup-compatibility/2006" xmlns:p159="http://schemas.microsoft.com/office/powerpoint/2015/09/main">
    <mc:Choice Requires="p159">
      <p:transition spd="slow" advClick="0" advTm="30000">
        <p159:morph option="byObject"/>
      </p:transition>
    </mc:Choice>
    <mc:Fallback xmlns="">
      <p:transition spd="slow" advClick="0" advTm="3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3DEE0-A581-2EDB-5A7E-D69A8A92E5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F3D93C-33A0-C3A9-A172-B649262E8F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D0400B-75C5-214F-3659-18E225FC19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B6AFD6-AEB9-6793-8341-D032585032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A537AE-4B1B-498A-3719-57FE776FD5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AF6FD2-46BF-B32C-5119-91CDC8F0BBF6}"/>
              </a:ext>
            </a:extLst>
          </p:cNvPr>
          <p:cNvSpPr>
            <a:spLocks noGrp="1"/>
          </p:cNvSpPr>
          <p:nvPr>
            <p:ph type="dt" sz="half" idx="10"/>
          </p:nvPr>
        </p:nvSpPr>
        <p:spPr/>
        <p:txBody>
          <a:bodyPr/>
          <a:lstStyle/>
          <a:p>
            <a:fld id="{8501A7CA-2816-4976-AEB1-AC2BC89912F3}" type="datetimeFigureOut">
              <a:rPr lang="en-US" smtClean="0"/>
              <a:t>4/25/2023</a:t>
            </a:fld>
            <a:endParaRPr lang="en-US"/>
          </a:p>
        </p:txBody>
      </p:sp>
      <p:sp>
        <p:nvSpPr>
          <p:cNvPr id="8" name="Footer Placeholder 7">
            <a:extLst>
              <a:ext uri="{FF2B5EF4-FFF2-40B4-BE49-F238E27FC236}">
                <a16:creationId xmlns:a16="http://schemas.microsoft.com/office/drawing/2014/main" id="{DD871857-E506-512B-FA03-CE8421D186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CFB282-D6E2-B61B-1DF7-393B861855D3}"/>
              </a:ext>
            </a:extLst>
          </p:cNvPr>
          <p:cNvSpPr>
            <a:spLocks noGrp="1"/>
          </p:cNvSpPr>
          <p:nvPr>
            <p:ph type="sldNum" sz="quarter" idx="12"/>
          </p:nvPr>
        </p:nvSpPr>
        <p:spPr/>
        <p:txBody>
          <a:bodyPr/>
          <a:lstStyle/>
          <a:p>
            <a:fld id="{76E2FE85-24FD-435A-989B-245CDEAA1536}" type="slidenum">
              <a:rPr lang="en-US" smtClean="0"/>
              <a:t>‹N°›</a:t>
            </a:fld>
            <a:endParaRPr lang="en-US"/>
          </a:p>
        </p:txBody>
      </p:sp>
    </p:spTree>
    <p:extLst>
      <p:ext uri="{BB962C8B-B14F-4D97-AF65-F5344CB8AC3E}">
        <p14:creationId xmlns:p14="http://schemas.microsoft.com/office/powerpoint/2010/main" val="1616575238"/>
      </p:ext>
    </p:extLst>
  </p:cSld>
  <p:clrMapOvr>
    <a:masterClrMapping/>
  </p:clrMapOvr>
  <mc:AlternateContent xmlns:mc="http://schemas.openxmlformats.org/markup-compatibility/2006" xmlns:p159="http://schemas.microsoft.com/office/powerpoint/2015/09/main">
    <mc:Choice Requires="p159">
      <p:transition spd="slow" advClick="0" advTm="30000">
        <p159:morph option="byObject"/>
      </p:transition>
    </mc:Choice>
    <mc:Fallback xmlns="">
      <p:transition spd="slow" advClick="0" advTm="3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3DFF8-9AFF-C729-8180-F964C3B82A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70CA57-BBE9-82B3-EDED-1B4A038975D8}"/>
              </a:ext>
            </a:extLst>
          </p:cNvPr>
          <p:cNvSpPr>
            <a:spLocks noGrp="1"/>
          </p:cNvSpPr>
          <p:nvPr>
            <p:ph type="dt" sz="half" idx="10"/>
          </p:nvPr>
        </p:nvSpPr>
        <p:spPr/>
        <p:txBody>
          <a:bodyPr/>
          <a:lstStyle/>
          <a:p>
            <a:fld id="{8501A7CA-2816-4976-AEB1-AC2BC89912F3}" type="datetimeFigureOut">
              <a:rPr lang="en-US" smtClean="0"/>
              <a:t>4/25/2023</a:t>
            </a:fld>
            <a:endParaRPr lang="en-US"/>
          </a:p>
        </p:txBody>
      </p:sp>
      <p:sp>
        <p:nvSpPr>
          <p:cNvPr id="4" name="Footer Placeholder 3">
            <a:extLst>
              <a:ext uri="{FF2B5EF4-FFF2-40B4-BE49-F238E27FC236}">
                <a16:creationId xmlns:a16="http://schemas.microsoft.com/office/drawing/2014/main" id="{896282AC-1A8B-9F3A-B833-2C1632AB33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2288FC-74A5-1C6A-64C6-2836B62F2CE7}"/>
              </a:ext>
            </a:extLst>
          </p:cNvPr>
          <p:cNvSpPr>
            <a:spLocks noGrp="1"/>
          </p:cNvSpPr>
          <p:nvPr>
            <p:ph type="sldNum" sz="quarter" idx="12"/>
          </p:nvPr>
        </p:nvSpPr>
        <p:spPr/>
        <p:txBody>
          <a:bodyPr/>
          <a:lstStyle/>
          <a:p>
            <a:fld id="{76E2FE85-24FD-435A-989B-245CDEAA1536}" type="slidenum">
              <a:rPr lang="en-US" smtClean="0"/>
              <a:t>‹N°›</a:t>
            </a:fld>
            <a:endParaRPr lang="en-US"/>
          </a:p>
        </p:txBody>
      </p:sp>
    </p:spTree>
    <p:extLst>
      <p:ext uri="{BB962C8B-B14F-4D97-AF65-F5344CB8AC3E}">
        <p14:creationId xmlns:p14="http://schemas.microsoft.com/office/powerpoint/2010/main" val="3756327002"/>
      </p:ext>
    </p:extLst>
  </p:cSld>
  <p:clrMapOvr>
    <a:masterClrMapping/>
  </p:clrMapOvr>
  <mc:AlternateContent xmlns:mc="http://schemas.openxmlformats.org/markup-compatibility/2006" xmlns:p159="http://schemas.microsoft.com/office/powerpoint/2015/09/main">
    <mc:Choice Requires="p159">
      <p:transition spd="slow" advClick="0" advTm="30000">
        <p159:morph option="byObject"/>
      </p:transition>
    </mc:Choice>
    <mc:Fallback xmlns="">
      <p:transition spd="slow" advClick="0" advTm="3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0FDC87-26E4-5D07-DE30-4E6D8AD155FF}"/>
              </a:ext>
            </a:extLst>
          </p:cNvPr>
          <p:cNvSpPr>
            <a:spLocks noGrp="1"/>
          </p:cNvSpPr>
          <p:nvPr>
            <p:ph type="dt" sz="half" idx="10"/>
          </p:nvPr>
        </p:nvSpPr>
        <p:spPr/>
        <p:txBody>
          <a:bodyPr/>
          <a:lstStyle/>
          <a:p>
            <a:fld id="{8501A7CA-2816-4976-AEB1-AC2BC89912F3}" type="datetimeFigureOut">
              <a:rPr lang="en-US" smtClean="0"/>
              <a:t>4/25/2023</a:t>
            </a:fld>
            <a:endParaRPr lang="en-US"/>
          </a:p>
        </p:txBody>
      </p:sp>
      <p:sp>
        <p:nvSpPr>
          <p:cNvPr id="3" name="Footer Placeholder 2">
            <a:extLst>
              <a:ext uri="{FF2B5EF4-FFF2-40B4-BE49-F238E27FC236}">
                <a16:creationId xmlns:a16="http://schemas.microsoft.com/office/drawing/2014/main" id="{0C0B3FE9-7990-CB65-3265-CDB284223F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DA2240-1B66-8B24-90FB-44D03C6A2622}"/>
              </a:ext>
            </a:extLst>
          </p:cNvPr>
          <p:cNvSpPr>
            <a:spLocks noGrp="1"/>
          </p:cNvSpPr>
          <p:nvPr>
            <p:ph type="sldNum" sz="quarter" idx="12"/>
          </p:nvPr>
        </p:nvSpPr>
        <p:spPr/>
        <p:txBody>
          <a:bodyPr/>
          <a:lstStyle/>
          <a:p>
            <a:fld id="{76E2FE85-24FD-435A-989B-245CDEAA1536}" type="slidenum">
              <a:rPr lang="en-US" smtClean="0"/>
              <a:t>‹N°›</a:t>
            </a:fld>
            <a:endParaRPr lang="en-US"/>
          </a:p>
        </p:txBody>
      </p:sp>
    </p:spTree>
    <p:extLst>
      <p:ext uri="{BB962C8B-B14F-4D97-AF65-F5344CB8AC3E}">
        <p14:creationId xmlns:p14="http://schemas.microsoft.com/office/powerpoint/2010/main" val="868546912"/>
      </p:ext>
    </p:extLst>
  </p:cSld>
  <p:clrMapOvr>
    <a:masterClrMapping/>
  </p:clrMapOvr>
  <mc:AlternateContent xmlns:mc="http://schemas.openxmlformats.org/markup-compatibility/2006" xmlns:p159="http://schemas.microsoft.com/office/powerpoint/2015/09/main">
    <mc:Choice Requires="p159">
      <p:transition spd="slow" advClick="0" advTm="30000">
        <p159:morph option="byObject"/>
      </p:transition>
    </mc:Choice>
    <mc:Fallback xmlns="">
      <p:transition spd="slow" advClick="0" advTm="3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277DE-2437-4DA6-57C8-A724F399D5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44E847-7385-C243-EB50-D5347E6502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4144C0-B22B-4D1B-BF8D-F840A7C681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7B8157-A0CA-9C81-5C31-AA95560CD428}"/>
              </a:ext>
            </a:extLst>
          </p:cNvPr>
          <p:cNvSpPr>
            <a:spLocks noGrp="1"/>
          </p:cNvSpPr>
          <p:nvPr>
            <p:ph type="dt" sz="half" idx="10"/>
          </p:nvPr>
        </p:nvSpPr>
        <p:spPr/>
        <p:txBody>
          <a:bodyPr/>
          <a:lstStyle/>
          <a:p>
            <a:fld id="{8501A7CA-2816-4976-AEB1-AC2BC89912F3}" type="datetimeFigureOut">
              <a:rPr lang="en-US" smtClean="0"/>
              <a:t>4/25/2023</a:t>
            </a:fld>
            <a:endParaRPr lang="en-US"/>
          </a:p>
        </p:txBody>
      </p:sp>
      <p:sp>
        <p:nvSpPr>
          <p:cNvPr id="6" name="Footer Placeholder 5">
            <a:extLst>
              <a:ext uri="{FF2B5EF4-FFF2-40B4-BE49-F238E27FC236}">
                <a16:creationId xmlns:a16="http://schemas.microsoft.com/office/drawing/2014/main" id="{057E69EA-CF57-2895-506F-A0486FD9EA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AE030B-DEFE-7512-5BB2-193E4D375805}"/>
              </a:ext>
            </a:extLst>
          </p:cNvPr>
          <p:cNvSpPr>
            <a:spLocks noGrp="1"/>
          </p:cNvSpPr>
          <p:nvPr>
            <p:ph type="sldNum" sz="quarter" idx="12"/>
          </p:nvPr>
        </p:nvSpPr>
        <p:spPr/>
        <p:txBody>
          <a:bodyPr/>
          <a:lstStyle/>
          <a:p>
            <a:fld id="{76E2FE85-24FD-435A-989B-245CDEAA1536}" type="slidenum">
              <a:rPr lang="en-US" smtClean="0"/>
              <a:t>‹N°›</a:t>
            </a:fld>
            <a:endParaRPr lang="en-US"/>
          </a:p>
        </p:txBody>
      </p:sp>
    </p:spTree>
    <p:extLst>
      <p:ext uri="{BB962C8B-B14F-4D97-AF65-F5344CB8AC3E}">
        <p14:creationId xmlns:p14="http://schemas.microsoft.com/office/powerpoint/2010/main" val="3389276111"/>
      </p:ext>
    </p:extLst>
  </p:cSld>
  <p:clrMapOvr>
    <a:masterClrMapping/>
  </p:clrMapOvr>
  <mc:AlternateContent xmlns:mc="http://schemas.openxmlformats.org/markup-compatibility/2006" xmlns:p159="http://schemas.microsoft.com/office/powerpoint/2015/09/main">
    <mc:Choice Requires="p159">
      <p:transition spd="slow" advClick="0" advTm="30000">
        <p159:morph option="byObject"/>
      </p:transition>
    </mc:Choice>
    <mc:Fallback xmlns="">
      <p:transition spd="slow" advClick="0" advTm="3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146A9-36BA-00AF-034A-E1A8B7D1A3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9530C2-C624-2C4B-B79C-AF2FD408D9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FF65F4-D924-E36D-656A-AE31C36E69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487145-8261-6AA2-5655-506CC3DA226E}"/>
              </a:ext>
            </a:extLst>
          </p:cNvPr>
          <p:cNvSpPr>
            <a:spLocks noGrp="1"/>
          </p:cNvSpPr>
          <p:nvPr>
            <p:ph type="dt" sz="half" idx="10"/>
          </p:nvPr>
        </p:nvSpPr>
        <p:spPr/>
        <p:txBody>
          <a:bodyPr/>
          <a:lstStyle/>
          <a:p>
            <a:fld id="{8501A7CA-2816-4976-AEB1-AC2BC89912F3}" type="datetimeFigureOut">
              <a:rPr lang="en-US" smtClean="0"/>
              <a:t>4/25/2023</a:t>
            </a:fld>
            <a:endParaRPr lang="en-US"/>
          </a:p>
        </p:txBody>
      </p:sp>
      <p:sp>
        <p:nvSpPr>
          <p:cNvPr id="6" name="Footer Placeholder 5">
            <a:extLst>
              <a:ext uri="{FF2B5EF4-FFF2-40B4-BE49-F238E27FC236}">
                <a16:creationId xmlns:a16="http://schemas.microsoft.com/office/drawing/2014/main" id="{AC3C9411-90B5-45E9-1158-040C9C918C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D700CD-A70A-7D5B-20C1-425E8494100C}"/>
              </a:ext>
            </a:extLst>
          </p:cNvPr>
          <p:cNvSpPr>
            <a:spLocks noGrp="1"/>
          </p:cNvSpPr>
          <p:nvPr>
            <p:ph type="sldNum" sz="quarter" idx="12"/>
          </p:nvPr>
        </p:nvSpPr>
        <p:spPr/>
        <p:txBody>
          <a:bodyPr/>
          <a:lstStyle/>
          <a:p>
            <a:fld id="{76E2FE85-24FD-435A-989B-245CDEAA1536}" type="slidenum">
              <a:rPr lang="en-US" smtClean="0"/>
              <a:t>‹N°›</a:t>
            </a:fld>
            <a:endParaRPr lang="en-US"/>
          </a:p>
        </p:txBody>
      </p:sp>
    </p:spTree>
    <p:extLst>
      <p:ext uri="{BB962C8B-B14F-4D97-AF65-F5344CB8AC3E}">
        <p14:creationId xmlns:p14="http://schemas.microsoft.com/office/powerpoint/2010/main" val="3896273836"/>
      </p:ext>
    </p:extLst>
  </p:cSld>
  <p:clrMapOvr>
    <a:masterClrMapping/>
  </p:clrMapOvr>
  <mc:AlternateContent xmlns:mc="http://schemas.openxmlformats.org/markup-compatibility/2006" xmlns:p159="http://schemas.microsoft.com/office/powerpoint/2015/09/main">
    <mc:Choice Requires="p159">
      <p:transition spd="slow" advClick="0" advTm="30000">
        <p159:morph option="byObject"/>
      </p:transition>
    </mc:Choice>
    <mc:Fallback xmlns="">
      <p:transition spd="slow" advClick="0" advTm="3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CB8A38-4BD2-A388-BF0F-AAA37F7178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DD1792-3194-0D38-C0CB-A28CE1CF39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DED29D-035A-5D3A-C26A-68BA679239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01A7CA-2816-4976-AEB1-AC2BC89912F3}" type="datetimeFigureOut">
              <a:rPr lang="en-US" smtClean="0"/>
              <a:t>4/25/2023</a:t>
            </a:fld>
            <a:endParaRPr lang="en-US"/>
          </a:p>
        </p:txBody>
      </p:sp>
      <p:sp>
        <p:nvSpPr>
          <p:cNvPr id="5" name="Footer Placeholder 4">
            <a:extLst>
              <a:ext uri="{FF2B5EF4-FFF2-40B4-BE49-F238E27FC236}">
                <a16:creationId xmlns:a16="http://schemas.microsoft.com/office/drawing/2014/main" id="{FED5651E-E8B4-2FFC-04D9-706EBB5D80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3D257F-5C75-46C4-F4C1-6626314B19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E2FE85-24FD-435A-989B-245CDEAA1536}" type="slidenum">
              <a:rPr lang="en-US" smtClean="0"/>
              <a:t>‹N°›</a:t>
            </a:fld>
            <a:endParaRPr lang="en-US"/>
          </a:p>
        </p:txBody>
      </p:sp>
    </p:spTree>
    <p:extLst>
      <p:ext uri="{BB962C8B-B14F-4D97-AF65-F5344CB8AC3E}">
        <p14:creationId xmlns:p14="http://schemas.microsoft.com/office/powerpoint/2010/main" val="2214247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spd="slow" advClick="0" advTm="30000">
        <p159:morph option="byObject"/>
      </p:transition>
    </mc:Choice>
    <mc:Fallback xmlns="">
      <p:transition spd="slow" advClick="0" advTm="30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cid:image001.png@01D8CE86.C9D94AB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edocsportal.portaildoc@fpslreb-crtespf.gc.ca"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docsportal-portaildoc.fpslreb-crtespf.gc.c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docsportal-portaildoc.fpslreb-crtespf.gc.ca/login-fra.aspx" TargetMode="External"/><Relationship Id="rId2" Type="http://schemas.openxmlformats.org/officeDocument/2006/relationships/hyperlink" Target="mailto:edocsportal.portaildoc@fpslreb-crtespf.gc.ca"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edocsportal.portaildoc@fpslreb-crtespf.gc.ca"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B7CB6BD-492B-9073-B8B4-A962AEB8AAB7}"/>
              </a:ext>
            </a:extLst>
          </p:cNvPr>
          <p:cNvSpPr>
            <a:spLocks noGrp="1"/>
          </p:cNvSpPr>
          <p:nvPr>
            <p:ph type="ctrTitle"/>
          </p:nvPr>
        </p:nvSpPr>
        <p:spPr>
          <a:xfrm>
            <a:off x="660041" y="2767106"/>
            <a:ext cx="2880828" cy="3071906"/>
          </a:xfrm>
        </p:spPr>
        <p:txBody>
          <a:bodyPr vert="horz" lIns="91440" tIns="45720" rIns="91440" bIns="45720" rtlCol="0" anchor="t">
            <a:normAutofit/>
          </a:bodyPr>
          <a:lstStyle/>
          <a:p>
            <a:r>
              <a:rPr lang="fr-CA" sz="3100" cap="all" dirty="0">
                <a:solidFill>
                  <a:srgbClr val="FFFFFF"/>
                </a:solidFill>
              </a:rPr>
              <a:t>Introduction </a:t>
            </a:r>
            <a:br>
              <a:rPr lang="fr-CA" sz="3100" cap="all" dirty="0">
                <a:solidFill>
                  <a:srgbClr val="FFFFFF"/>
                </a:solidFill>
              </a:rPr>
            </a:br>
            <a:r>
              <a:rPr lang="fr-CA" sz="3100" cap="all" dirty="0">
                <a:solidFill>
                  <a:srgbClr val="FFFFFF"/>
                </a:solidFill>
              </a:rPr>
              <a:t>au portail de documents</a:t>
            </a:r>
            <a:br>
              <a:rPr lang="fr-CA" sz="3100" cap="all" dirty="0">
                <a:solidFill>
                  <a:srgbClr val="FFFFFF"/>
                </a:solidFill>
              </a:rPr>
            </a:br>
            <a:r>
              <a:rPr lang="fr-CA" sz="3100" cap="all" dirty="0">
                <a:solidFill>
                  <a:srgbClr val="FFFFFF"/>
                </a:solidFill>
              </a:rPr>
              <a:t>électroniques</a:t>
            </a:r>
            <a:br>
              <a:rPr lang="fr-CA" sz="3100" cap="all" dirty="0">
                <a:solidFill>
                  <a:srgbClr val="FFFFFF"/>
                </a:solidFill>
              </a:rPr>
            </a:br>
            <a:r>
              <a:rPr lang="fr-CA" sz="3100" cap="all" dirty="0">
                <a:solidFill>
                  <a:srgbClr val="FFFFFF"/>
                </a:solidFill>
              </a:rPr>
              <a:t>de la </a:t>
            </a:r>
            <a:br>
              <a:rPr lang="fr-CA" sz="3100" cap="all" dirty="0">
                <a:solidFill>
                  <a:srgbClr val="FFFFFF"/>
                </a:solidFill>
              </a:rPr>
            </a:br>
            <a:r>
              <a:rPr lang="fr-CA" sz="3100" cap="all" dirty="0" err="1">
                <a:solidFill>
                  <a:srgbClr val="FFFFFF"/>
                </a:solidFill>
              </a:rPr>
              <a:t>crtespf</a:t>
            </a:r>
            <a:endParaRPr lang="fr-CA" sz="3100" dirty="0">
              <a:solidFill>
                <a:srgbClr val="FFFFFF"/>
              </a:solidFill>
            </a:endParaRPr>
          </a:p>
        </p:txBody>
      </p:sp>
      <p:pic>
        <p:nvPicPr>
          <p:cNvPr id="4" name="Picture 3">
            <a:extLst>
              <a:ext uri="{FF2B5EF4-FFF2-40B4-BE49-F238E27FC236}">
                <a16:creationId xmlns:a16="http://schemas.microsoft.com/office/drawing/2014/main" id="{EF74AE35-39A1-416E-CDA1-C6A04E3477F6}"/>
              </a:ext>
            </a:extLst>
          </p:cNvPr>
          <p:cNvPicPr>
            <a:picLocks noChangeAspect="1"/>
          </p:cNvPicPr>
          <p:nvPr/>
        </p:nvPicPr>
        <p:blipFill rotWithShape="1">
          <a:blip r:embed="rId2"/>
          <a:srcRect l="943"/>
          <a:stretch/>
        </p:blipFill>
        <p:spPr>
          <a:xfrm>
            <a:off x="4075838" y="3097108"/>
            <a:ext cx="8150844" cy="1005840"/>
          </a:xfrm>
          <a:prstGeom prst="rect">
            <a:avLst/>
          </a:prstGeom>
        </p:spPr>
      </p:pic>
    </p:spTree>
    <p:extLst>
      <p:ext uri="{BB962C8B-B14F-4D97-AF65-F5344CB8AC3E}">
        <p14:creationId xmlns:p14="http://schemas.microsoft.com/office/powerpoint/2010/main" val="725784194"/>
      </p:ext>
    </p:extLst>
  </p:cSld>
  <p:clrMapOvr>
    <a:masterClrMapping/>
  </p:clrMapOvr>
  <mc:AlternateContent xmlns:mc="http://schemas.openxmlformats.org/markup-compatibility/2006" xmlns:p159="http://schemas.microsoft.com/office/powerpoint/2015/09/main">
    <mc:Choice Requires="p159">
      <p:transition spd="slow" advClick="0" advTm="10000">
        <p159:morph option="byObject"/>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16" presetClass="entr" presetSubtype="2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Rectangle 4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4BF7055-544A-8C4B-FAFB-57016EDFAB9B}"/>
              </a:ext>
            </a:extLst>
          </p:cNvPr>
          <p:cNvSpPr>
            <a:spLocks noGrp="1"/>
          </p:cNvSpPr>
          <p:nvPr>
            <p:ph idx="1"/>
          </p:nvPr>
        </p:nvSpPr>
        <p:spPr>
          <a:xfrm>
            <a:off x="4257755" y="1321323"/>
            <a:ext cx="7437553" cy="1933053"/>
          </a:xfrm>
        </p:spPr>
        <p:txBody>
          <a:bodyPr anchor="ctr">
            <a:normAutofit fontScale="77500" lnSpcReduction="20000"/>
          </a:bodyPr>
          <a:lstStyle/>
          <a:p>
            <a:pPr marL="457200" lvl="1" indent="0">
              <a:buNone/>
            </a:pPr>
            <a:endParaRPr lang="en-US" b="1" cap="all" dirty="0"/>
          </a:p>
          <a:p>
            <a:pPr marL="457200" lvl="1" indent="0">
              <a:buNone/>
            </a:pPr>
            <a:endParaRPr lang="en-US" b="1" cap="all" dirty="0"/>
          </a:p>
          <a:p>
            <a:pPr marL="0" indent="0">
              <a:buNone/>
            </a:pPr>
            <a:r>
              <a:rPr lang="en-US" sz="3100" b="1" dirty="0"/>
              <a:t>COMMENT TRANSMETTRE VOS DOCUMENTS (suite)</a:t>
            </a:r>
          </a:p>
          <a:p>
            <a:pPr marL="0" marR="0" lvl="0" indent="0">
              <a:lnSpc>
                <a:spcPct val="115000"/>
              </a:lnSpc>
              <a:spcBef>
                <a:spcPts val="0"/>
              </a:spcBef>
              <a:spcAft>
                <a:spcPts val="1000"/>
              </a:spcAft>
              <a:buNone/>
            </a:pPr>
            <a:endParaRPr lang="en-US" sz="2000" dirty="0">
              <a:latin typeface="Calibri" panose="020F0502020204030204" pitchFamily="34" charset="0"/>
              <a:ea typeface="Calibri" panose="020F0502020204030204" pitchFamily="34" charset="0"/>
            </a:endParaRPr>
          </a:p>
          <a:p>
            <a:r>
              <a:rPr lang="fr-CA" sz="2600" dirty="0"/>
              <a:t>Sélectionnez l’événement pour lequel vous voulez transmettre des documents.</a:t>
            </a:r>
            <a:endParaRPr lang="en-US" sz="2600" dirty="0"/>
          </a:p>
          <a:p>
            <a:pPr marL="0" indent="0">
              <a:buNone/>
            </a:pPr>
            <a:endParaRPr lang="en-US" sz="1900" dirty="0"/>
          </a:p>
          <a:p>
            <a:pPr marL="0" indent="0">
              <a:buNone/>
            </a:pPr>
            <a:endParaRPr lang="en-US" sz="1700" dirty="0">
              <a:latin typeface="Calibri" panose="020F0502020204030204" pitchFamily="34" charset="0"/>
              <a:ea typeface="Calibri" panose="020F0502020204030204" pitchFamily="34" charset="0"/>
            </a:endParaRPr>
          </a:p>
          <a:p>
            <a:pPr marL="0" indent="0">
              <a:buNone/>
            </a:pPr>
            <a:endParaRPr lang="en-US" sz="1700" dirty="0"/>
          </a:p>
        </p:txBody>
      </p:sp>
      <p:sp>
        <p:nvSpPr>
          <p:cNvPr id="2" name="Title 1">
            <a:extLst>
              <a:ext uri="{FF2B5EF4-FFF2-40B4-BE49-F238E27FC236}">
                <a16:creationId xmlns:a16="http://schemas.microsoft.com/office/drawing/2014/main" id="{E6EA90A9-1997-5F08-EF97-554F09D70408}"/>
              </a:ext>
            </a:extLst>
          </p:cNvPr>
          <p:cNvSpPr txBox="1">
            <a:spLocks/>
          </p:cNvSpPr>
          <p:nvPr/>
        </p:nvSpPr>
        <p:spPr>
          <a:xfrm>
            <a:off x="578494" y="2535099"/>
            <a:ext cx="2880828" cy="30719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3100" cap="all" dirty="0">
                <a:solidFill>
                  <a:srgbClr val="FFFFFF"/>
                </a:solidFill>
              </a:rPr>
              <a:t>portail de documents</a:t>
            </a:r>
            <a:br>
              <a:rPr lang="fr-CA" sz="3100" cap="all" dirty="0">
                <a:solidFill>
                  <a:srgbClr val="FFFFFF"/>
                </a:solidFill>
              </a:rPr>
            </a:br>
            <a:r>
              <a:rPr lang="fr-CA" sz="3100" cap="all" dirty="0">
                <a:solidFill>
                  <a:srgbClr val="FFFFFF"/>
                </a:solidFill>
              </a:rPr>
              <a:t>électroniques</a:t>
            </a:r>
            <a:br>
              <a:rPr lang="fr-CA" sz="3100" cap="all" dirty="0">
                <a:solidFill>
                  <a:srgbClr val="FFFFFF"/>
                </a:solidFill>
              </a:rPr>
            </a:br>
            <a:br>
              <a:rPr lang="fr-CA" sz="3100" cap="all" dirty="0">
                <a:solidFill>
                  <a:srgbClr val="FFFFFF"/>
                </a:solidFill>
              </a:rPr>
            </a:br>
            <a:r>
              <a:rPr lang="fr-CA" sz="3100" b="1" cap="all" dirty="0">
                <a:solidFill>
                  <a:srgbClr val="FFFFFF"/>
                </a:solidFill>
              </a:rPr>
              <a:t>transmission des documents</a:t>
            </a:r>
            <a:endParaRPr lang="fr-CA" sz="3100" b="1" dirty="0">
              <a:solidFill>
                <a:srgbClr val="FFFFFF"/>
              </a:solidFill>
            </a:endParaRPr>
          </a:p>
        </p:txBody>
      </p:sp>
      <p:pic>
        <p:nvPicPr>
          <p:cNvPr id="4" name="Picture 3">
            <a:extLst>
              <a:ext uri="{FF2B5EF4-FFF2-40B4-BE49-F238E27FC236}">
                <a16:creationId xmlns:a16="http://schemas.microsoft.com/office/drawing/2014/main" id="{E1FA73F7-9945-7BF5-7A1F-5F15E1C15F88}"/>
              </a:ext>
            </a:extLst>
          </p:cNvPr>
          <p:cNvPicPr>
            <a:picLocks noChangeAspect="1"/>
          </p:cNvPicPr>
          <p:nvPr/>
        </p:nvPicPr>
        <p:blipFill>
          <a:blip r:embed="rId2"/>
          <a:stretch>
            <a:fillRect/>
          </a:stretch>
        </p:blipFill>
        <p:spPr>
          <a:xfrm>
            <a:off x="4362535" y="3480099"/>
            <a:ext cx="7454183" cy="1645920"/>
          </a:xfrm>
          <a:prstGeom prst="rect">
            <a:avLst/>
          </a:prstGeom>
        </p:spPr>
      </p:pic>
      <p:cxnSp>
        <p:nvCxnSpPr>
          <p:cNvPr id="8" name="Straight Arrow Connector 7">
            <a:extLst>
              <a:ext uri="{FF2B5EF4-FFF2-40B4-BE49-F238E27FC236}">
                <a16:creationId xmlns:a16="http://schemas.microsoft.com/office/drawing/2014/main" id="{879A339E-DF27-22E3-EA3B-A8CE51B740BB}"/>
              </a:ext>
            </a:extLst>
          </p:cNvPr>
          <p:cNvCxnSpPr>
            <a:cxnSpLocks/>
          </p:cNvCxnSpPr>
          <p:nvPr/>
        </p:nvCxnSpPr>
        <p:spPr>
          <a:xfrm>
            <a:off x="7477157" y="3131968"/>
            <a:ext cx="4194045" cy="1282813"/>
          </a:xfrm>
          <a:prstGeom prst="straightConnector1">
            <a:avLst/>
          </a:prstGeom>
          <a:ln w="254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CE57012-33FE-D1CE-C839-1D845DA38433}"/>
              </a:ext>
            </a:extLst>
          </p:cNvPr>
          <p:cNvPicPr>
            <a:picLocks noChangeAspect="1"/>
          </p:cNvPicPr>
          <p:nvPr/>
        </p:nvPicPr>
        <p:blipFill rotWithShape="1">
          <a:blip r:embed="rId3"/>
          <a:srcRect l="943"/>
          <a:stretch/>
        </p:blipFill>
        <p:spPr>
          <a:xfrm>
            <a:off x="4041156" y="8468"/>
            <a:ext cx="8150844" cy="1005840"/>
          </a:xfrm>
          <a:prstGeom prst="rect">
            <a:avLst/>
          </a:prstGeom>
        </p:spPr>
      </p:pic>
    </p:spTree>
    <p:extLst>
      <p:ext uri="{BB962C8B-B14F-4D97-AF65-F5344CB8AC3E}">
        <p14:creationId xmlns:p14="http://schemas.microsoft.com/office/powerpoint/2010/main" val="109854427"/>
      </p:ext>
    </p:extLst>
  </p:cSld>
  <p:clrMapOvr>
    <a:masterClrMapping/>
  </p:clrMapOvr>
  <mc:AlternateContent xmlns:mc="http://schemas.openxmlformats.org/markup-compatibility/2006" xmlns:p159="http://schemas.microsoft.com/office/powerpoint/2015/09/main">
    <mc:Choice Requires="p159">
      <p:transition spd="slow" advClick="0" advTm="30000">
        <p159:morph option="byObject"/>
      </p:transition>
    </mc:Choice>
    <mc:Fallback xmlns="">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1000"/>
                                        <p:tgtEl>
                                          <p:spTgt spid="5"/>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500"/>
                                        <p:tgtEl>
                                          <p:spTgt spid="3">
                                            <p:txEl>
                                              <p:pRg st="2" end="2"/>
                                            </p:txEl>
                                          </p:spTgt>
                                        </p:tgtEl>
                                      </p:cBhvr>
                                    </p:animEffect>
                                    <p:anim calcmode="lin" valueType="num">
                                      <p:cBhvr>
                                        <p:cTn id="18"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42"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500"/>
                                        <p:tgtEl>
                                          <p:spTgt spid="3">
                                            <p:txEl>
                                              <p:pRg st="4" end="4"/>
                                            </p:txEl>
                                          </p:spTgt>
                                        </p:tgtEl>
                                      </p:cBhvr>
                                    </p:animEffect>
                                    <p:anim calcmode="lin" valueType="num">
                                      <p:cBhvr>
                                        <p:cTn id="24" dur="1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1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10" presetClass="entr" presetSubtype="0" fill="hold" nodeType="afterEffect">
                                  <p:stCondLst>
                                    <p:cond delay="25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2000"/>
                                        <p:tgtEl>
                                          <p:spTgt spid="4"/>
                                        </p:tgtEl>
                                      </p:cBhvr>
                                    </p:animEffect>
                                  </p:childTnLst>
                                </p:cTn>
                              </p:par>
                            </p:childTnLst>
                          </p:cTn>
                        </p:par>
                        <p:par>
                          <p:cTn id="30" fill="hold">
                            <p:stCondLst>
                              <p:cond delay="725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Rectangle 4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4BF7055-544A-8C4B-FAFB-57016EDFAB9B}"/>
              </a:ext>
            </a:extLst>
          </p:cNvPr>
          <p:cNvSpPr>
            <a:spLocks noGrp="1"/>
          </p:cNvSpPr>
          <p:nvPr>
            <p:ph idx="1"/>
          </p:nvPr>
        </p:nvSpPr>
        <p:spPr>
          <a:xfrm>
            <a:off x="4261448" y="1121609"/>
            <a:ext cx="7703873" cy="2755378"/>
          </a:xfrm>
        </p:spPr>
        <p:txBody>
          <a:bodyPr anchor="ctr">
            <a:normAutofit fontScale="55000" lnSpcReduction="20000"/>
          </a:bodyPr>
          <a:lstStyle/>
          <a:p>
            <a:pPr marL="0" indent="0">
              <a:buNone/>
            </a:pPr>
            <a:r>
              <a:rPr lang="en-US" sz="4400" b="1" dirty="0"/>
              <a:t>COMMENT TRANSMETTRE VOS DOCUMENTS (suite)</a:t>
            </a:r>
          </a:p>
          <a:p>
            <a:pPr marL="0" marR="0" lvl="0" indent="0">
              <a:lnSpc>
                <a:spcPct val="115000"/>
              </a:lnSpc>
              <a:spcBef>
                <a:spcPts val="0"/>
              </a:spcBef>
              <a:spcAft>
                <a:spcPts val="1000"/>
              </a:spcAft>
              <a:buNone/>
            </a:pPr>
            <a:endParaRPr lang="en-US" sz="2600" dirty="0">
              <a:latin typeface="Calibri" panose="020F0502020204030204" pitchFamily="34" charset="0"/>
              <a:ea typeface="Calibri" panose="020F0502020204030204" pitchFamily="34" charset="0"/>
            </a:endParaRPr>
          </a:p>
          <a:p>
            <a:pPr>
              <a:lnSpc>
                <a:spcPct val="120000"/>
              </a:lnSpc>
              <a:spcBef>
                <a:spcPts val="600"/>
              </a:spcBef>
              <a:spcAft>
                <a:spcPts val="600"/>
              </a:spcAft>
            </a:pPr>
            <a:r>
              <a:rPr lang="fr-CA" sz="3600" dirty="0"/>
              <a:t>Cliquez sur le bouton </a:t>
            </a:r>
            <a:r>
              <a:rPr lang="fr-CA" sz="3600" b="1" dirty="0"/>
              <a:t>Choisir un fichier </a:t>
            </a:r>
            <a:r>
              <a:rPr lang="fr-CA" sz="3600" dirty="0"/>
              <a:t>pour rechercher le(s) document(s) à joindre à votre soumission – </a:t>
            </a:r>
            <a:r>
              <a:rPr lang="fr-CA" sz="3600" b="1" dirty="0"/>
              <a:t>choisir un document un à la fois. </a:t>
            </a:r>
            <a:endParaRPr lang="fr-CA" sz="3600" dirty="0"/>
          </a:p>
          <a:p>
            <a:pPr>
              <a:lnSpc>
                <a:spcPct val="120000"/>
              </a:lnSpc>
              <a:spcBef>
                <a:spcPts val="600"/>
              </a:spcBef>
              <a:spcAft>
                <a:spcPts val="600"/>
              </a:spcAft>
            </a:pPr>
            <a:r>
              <a:rPr lang="fr-CA" sz="3600" dirty="0"/>
              <a:t>Sélectionnez le </a:t>
            </a:r>
            <a:r>
              <a:rPr lang="fr-CA" sz="3600" b="1" dirty="0"/>
              <a:t>Type de document </a:t>
            </a:r>
            <a:r>
              <a:rPr lang="fr-CA" sz="3600" dirty="0"/>
              <a:t>approprié dans le menu déroulant</a:t>
            </a:r>
            <a:r>
              <a:rPr lang="en-US" sz="3600" dirty="0"/>
              <a:t>.</a:t>
            </a:r>
          </a:p>
          <a:p>
            <a:pPr>
              <a:lnSpc>
                <a:spcPct val="120000"/>
              </a:lnSpc>
              <a:spcBef>
                <a:spcPts val="600"/>
              </a:spcBef>
              <a:spcAft>
                <a:spcPts val="600"/>
              </a:spcAft>
            </a:pPr>
            <a:r>
              <a:rPr lang="en-US" sz="3600" dirty="0" err="1">
                <a:ea typeface="Calibri" panose="020F0502020204030204" pitchFamily="34" charset="0"/>
              </a:rPr>
              <a:t>Cliquez</a:t>
            </a:r>
            <a:r>
              <a:rPr lang="en-US" sz="3600" dirty="0">
                <a:ea typeface="Calibri" panose="020F0502020204030204" pitchFamily="34" charset="0"/>
              </a:rPr>
              <a:t> sur </a:t>
            </a:r>
            <a:r>
              <a:rPr lang="en-US" sz="3600" b="1" dirty="0" err="1">
                <a:ea typeface="Calibri" panose="020F0502020204030204" pitchFamily="34" charset="0"/>
              </a:rPr>
              <a:t>Joindre</a:t>
            </a:r>
            <a:endParaRPr lang="en-US" sz="3600" b="1" dirty="0">
              <a:ea typeface="Calibri" panose="020F0502020204030204" pitchFamily="34" charset="0"/>
            </a:endParaRPr>
          </a:p>
        </p:txBody>
      </p:sp>
      <p:sp>
        <p:nvSpPr>
          <p:cNvPr id="5" name="Title 1">
            <a:extLst>
              <a:ext uri="{FF2B5EF4-FFF2-40B4-BE49-F238E27FC236}">
                <a16:creationId xmlns:a16="http://schemas.microsoft.com/office/drawing/2014/main" id="{4A824E57-F043-0DCA-AC62-79B1680ADDB0}"/>
              </a:ext>
            </a:extLst>
          </p:cNvPr>
          <p:cNvSpPr txBox="1">
            <a:spLocks/>
          </p:cNvSpPr>
          <p:nvPr/>
        </p:nvSpPr>
        <p:spPr>
          <a:xfrm>
            <a:off x="612834" y="2535099"/>
            <a:ext cx="2880828" cy="30719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3100" cap="all" dirty="0">
                <a:solidFill>
                  <a:srgbClr val="FFFFFF"/>
                </a:solidFill>
              </a:rPr>
              <a:t>portail de documents</a:t>
            </a:r>
            <a:br>
              <a:rPr lang="fr-CA" sz="3100" cap="all" dirty="0">
                <a:solidFill>
                  <a:srgbClr val="FFFFFF"/>
                </a:solidFill>
              </a:rPr>
            </a:br>
            <a:r>
              <a:rPr lang="fr-CA" sz="3100" cap="all" dirty="0">
                <a:solidFill>
                  <a:srgbClr val="FFFFFF"/>
                </a:solidFill>
              </a:rPr>
              <a:t>électroniques</a:t>
            </a:r>
            <a:br>
              <a:rPr lang="fr-CA" sz="3100" cap="all" dirty="0">
                <a:solidFill>
                  <a:srgbClr val="FFFFFF"/>
                </a:solidFill>
              </a:rPr>
            </a:br>
            <a:br>
              <a:rPr lang="fr-CA" sz="3100" cap="all" dirty="0">
                <a:solidFill>
                  <a:srgbClr val="FFFFFF"/>
                </a:solidFill>
              </a:rPr>
            </a:br>
            <a:r>
              <a:rPr lang="fr-CA" sz="3100" b="1" cap="all" dirty="0">
                <a:solidFill>
                  <a:srgbClr val="FFFFFF"/>
                </a:solidFill>
              </a:rPr>
              <a:t>transmission des documents</a:t>
            </a:r>
            <a:endParaRPr lang="fr-CA" sz="3100" b="1" dirty="0">
              <a:solidFill>
                <a:srgbClr val="FFFFFF"/>
              </a:solidFill>
            </a:endParaRPr>
          </a:p>
        </p:txBody>
      </p:sp>
      <p:pic>
        <p:nvPicPr>
          <p:cNvPr id="4" name="Picture 3">
            <a:extLst>
              <a:ext uri="{FF2B5EF4-FFF2-40B4-BE49-F238E27FC236}">
                <a16:creationId xmlns:a16="http://schemas.microsoft.com/office/drawing/2014/main" id="{560522EC-452E-6CBD-01D8-F600FD2D3B61}"/>
              </a:ext>
            </a:extLst>
          </p:cNvPr>
          <p:cNvPicPr>
            <a:picLocks noChangeAspect="1"/>
          </p:cNvPicPr>
          <p:nvPr/>
        </p:nvPicPr>
        <p:blipFill rotWithShape="1">
          <a:blip r:embed="rId2">
            <a:extLst>
              <a:ext uri="{28A0092B-C50C-407E-A947-70E740481C1C}">
                <a14:useLocalDpi xmlns:a14="http://schemas.microsoft.com/office/drawing/2010/main" val="0"/>
              </a:ext>
            </a:extLst>
          </a:blip>
          <a:srcRect t="16145" b="57290"/>
          <a:stretch/>
        </p:blipFill>
        <p:spPr bwMode="auto">
          <a:xfrm>
            <a:off x="4368331" y="3984288"/>
            <a:ext cx="7571673" cy="2194560"/>
          </a:xfrm>
          <a:prstGeom prst="rect">
            <a:avLst/>
          </a:prstGeom>
          <a:ln w="19050">
            <a:solidFill>
              <a:srgbClr val="FF0000"/>
            </a:solidFill>
          </a:ln>
          <a:extLst>
            <a:ext uri="{53640926-AAD7-44D8-BBD7-CCE9431645EC}">
              <a14:shadowObscured xmlns:a14="http://schemas.microsoft.com/office/drawing/2010/main"/>
            </a:ext>
          </a:extLst>
        </p:spPr>
      </p:pic>
      <p:sp>
        <p:nvSpPr>
          <p:cNvPr id="10" name="Arrow: Down 9">
            <a:extLst>
              <a:ext uri="{FF2B5EF4-FFF2-40B4-BE49-F238E27FC236}">
                <a16:creationId xmlns:a16="http://schemas.microsoft.com/office/drawing/2014/main" id="{8EF50E1B-E87D-D288-0774-7607E412B561}"/>
              </a:ext>
            </a:extLst>
          </p:cNvPr>
          <p:cNvSpPr/>
          <p:nvPr/>
        </p:nvSpPr>
        <p:spPr>
          <a:xfrm rot="20236884">
            <a:off x="4114985" y="3899550"/>
            <a:ext cx="599088" cy="1109369"/>
          </a:xfrm>
          <a:prstGeom prst="downArrow">
            <a:avLst>
              <a:gd name="adj1" fmla="val 50000"/>
              <a:gd name="adj2" fmla="val 481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03196B5D-215D-1DA1-83AA-B4D9299C71E1}"/>
              </a:ext>
            </a:extLst>
          </p:cNvPr>
          <p:cNvSpPr/>
          <p:nvPr/>
        </p:nvSpPr>
        <p:spPr>
          <a:xfrm rot="5400000">
            <a:off x="6159045" y="4812810"/>
            <a:ext cx="599088" cy="1109369"/>
          </a:xfrm>
          <a:prstGeom prst="downArrow">
            <a:avLst>
              <a:gd name="adj1" fmla="val 50000"/>
              <a:gd name="adj2" fmla="val 481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Arrow Connector 1">
            <a:extLst>
              <a:ext uri="{FF2B5EF4-FFF2-40B4-BE49-F238E27FC236}">
                <a16:creationId xmlns:a16="http://schemas.microsoft.com/office/drawing/2014/main" id="{4D30323B-C3AA-6159-4B6D-962AB5BBAA23}"/>
              </a:ext>
            </a:extLst>
          </p:cNvPr>
          <p:cNvCxnSpPr/>
          <p:nvPr/>
        </p:nvCxnSpPr>
        <p:spPr>
          <a:xfrm flipH="1">
            <a:off x="5208579" y="5767892"/>
            <a:ext cx="1390650" cy="0"/>
          </a:xfrm>
          <a:prstGeom prst="straightConnector1">
            <a:avLst/>
          </a:prstGeom>
          <a:ln w="66675">
            <a:tailEnd type="triangle"/>
          </a:ln>
        </p:spPr>
        <p:style>
          <a:lnRef idx="1">
            <a:schemeClr val="accent2"/>
          </a:lnRef>
          <a:fillRef idx="0">
            <a:schemeClr val="accent2"/>
          </a:fillRef>
          <a:effectRef idx="0">
            <a:schemeClr val="accent2"/>
          </a:effectRef>
          <a:fontRef idx="minor">
            <a:schemeClr val="tx1"/>
          </a:fontRef>
        </p:style>
      </p:cxnSp>
      <p:pic>
        <p:nvPicPr>
          <p:cNvPr id="7" name="Picture 6">
            <a:extLst>
              <a:ext uri="{FF2B5EF4-FFF2-40B4-BE49-F238E27FC236}">
                <a16:creationId xmlns:a16="http://schemas.microsoft.com/office/drawing/2014/main" id="{AE52C77E-562E-F0C5-6375-105F028AFC61}"/>
              </a:ext>
            </a:extLst>
          </p:cNvPr>
          <p:cNvPicPr>
            <a:picLocks noChangeAspect="1"/>
          </p:cNvPicPr>
          <p:nvPr/>
        </p:nvPicPr>
        <p:blipFill rotWithShape="1">
          <a:blip r:embed="rId3"/>
          <a:srcRect l="943"/>
          <a:stretch/>
        </p:blipFill>
        <p:spPr>
          <a:xfrm>
            <a:off x="4041156" y="8468"/>
            <a:ext cx="8150844" cy="1005840"/>
          </a:xfrm>
          <a:prstGeom prst="rect">
            <a:avLst/>
          </a:prstGeom>
        </p:spPr>
      </p:pic>
    </p:spTree>
    <p:extLst>
      <p:ext uri="{BB962C8B-B14F-4D97-AF65-F5344CB8AC3E}">
        <p14:creationId xmlns:p14="http://schemas.microsoft.com/office/powerpoint/2010/main" val="2526902211"/>
      </p:ext>
    </p:extLst>
  </p:cSld>
  <p:clrMapOvr>
    <a:masterClrMapping/>
  </p:clrMapOvr>
  <mc:AlternateContent xmlns:mc="http://schemas.openxmlformats.org/markup-compatibility/2006" xmlns:p159="http://schemas.microsoft.com/office/powerpoint/2015/09/main">
    <mc:Choice Requires="p159">
      <p:transition spd="slow" advClick="0" advTm="30000">
        <p159:morph option="byObject"/>
      </p:transition>
    </mc:Choice>
    <mc:Fallback xmlns="">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1000"/>
                                        <p:tgtEl>
                                          <p:spTgt spid="7"/>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500"/>
                                        <p:tgtEl>
                                          <p:spTgt spid="3">
                                            <p:txEl>
                                              <p:pRg st="0" end="0"/>
                                            </p:txEl>
                                          </p:spTgt>
                                        </p:tgtEl>
                                      </p:cBhvr>
                                    </p:animEffect>
                                    <p:anim calcmode="lin" valueType="num">
                                      <p:cBhvr>
                                        <p:cTn id="18"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42" presetClass="entr" presetSubtype="0"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500"/>
                                        <p:tgtEl>
                                          <p:spTgt spid="3">
                                            <p:txEl>
                                              <p:pRg st="2" end="2"/>
                                            </p:txEl>
                                          </p:spTgt>
                                        </p:tgtEl>
                                      </p:cBhvr>
                                    </p:animEffect>
                                    <p:anim calcmode="lin" valueType="num">
                                      <p:cBhvr>
                                        <p:cTn id="24"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42" presetClass="entr" presetSubtype="0" fill="hold"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500"/>
                                        <p:tgtEl>
                                          <p:spTgt spid="3">
                                            <p:txEl>
                                              <p:pRg st="3" end="3"/>
                                            </p:txEl>
                                          </p:spTgt>
                                        </p:tgtEl>
                                      </p:cBhvr>
                                    </p:animEffect>
                                    <p:anim calcmode="lin" valueType="num">
                                      <p:cBhvr>
                                        <p:cTn id="30" dur="1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2" fill="hold">
                            <p:stCondLst>
                              <p:cond delay="6500"/>
                            </p:stCondLst>
                            <p:childTnLst>
                              <p:par>
                                <p:cTn id="33" presetID="42" presetClass="entr" presetSubtype="0" fill="hold"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500"/>
                                        <p:tgtEl>
                                          <p:spTgt spid="3">
                                            <p:txEl>
                                              <p:pRg st="4" end="4"/>
                                            </p:txEl>
                                          </p:spTgt>
                                        </p:tgtEl>
                                      </p:cBhvr>
                                    </p:animEffect>
                                    <p:anim calcmode="lin" valueType="num">
                                      <p:cBhvr>
                                        <p:cTn id="36" dur="1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8" fill="hold">
                            <p:stCondLst>
                              <p:cond delay="8000"/>
                            </p:stCondLst>
                            <p:childTnLst>
                              <p:par>
                                <p:cTn id="39" presetID="10" presetClass="entr" presetSubtype="0" fill="hold" nodeType="afterEffect">
                                  <p:stCondLst>
                                    <p:cond delay="25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2000"/>
                                        <p:tgtEl>
                                          <p:spTgt spid="4"/>
                                        </p:tgtEl>
                                      </p:cBhvr>
                                    </p:animEffect>
                                  </p:childTnLst>
                                </p:cTn>
                              </p:par>
                            </p:childTnLst>
                          </p:cTn>
                        </p:par>
                        <p:par>
                          <p:cTn id="42" fill="hold">
                            <p:stCondLst>
                              <p:cond delay="1025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1000"/>
                                        <p:tgtEl>
                                          <p:spTgt spid="10"/>
                                        </p:tgtEl>
                                      </p:cBhvr>
                                    </p:animEffect>
                                  </p:childTnLst>
                                </p:cTn>
                              </p:par>
                            </p:childTnLst>
                          </p:cTn>
                        </p:par>
                        <p:par>
                          <p:cTn id="46" fill="hold">
                            <p:stCondLst>
                              <p:cond delay="11250"/>
                            </p:stCondLst>
                            <p:childTnLst>
                              <p:par>
                                <p:cTn id="47" presetID="22" presetClass="entr" presetSubtype="2"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right)">
                                      <p:cBhvr>
                                        <p:cTn id="49" dur="1000"/>
                                        <p:tgtEl>
                                          <p:spTgt spid="11"/>
                                        </p:tgtEl>
                                      </p:cBhvr>
                                    </p:animEffect>
                                  </p:childTnLst>
                                </p:cTn>
                              </p:par>
                            </p:childTnLst>
                          </p:cTn>
                        </p:par>
                        <p:par>
                          <p:cTn id="50" fill="hold">
                            <p:stCondLst>
                              <p:cond delay="12250"/>
                            </p:stCondLst>
                            <p:childTnLst>
                              <p:par>
                                <p:cTn id="51" presetID="22" presetClass="entr" presetSubtype="2" fill="hold" nodeType="after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wipe(right)">
                                      <p:cBhvr>
                                        <p:cTn id="53"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Rectangle 4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4BF7055-544A-8C4B-FAFB-57016EDFAB9B}"/>
              </a:ext>
            </a:extLst>
          </p:cNvPr>
          <p:cNvSpPr>
            <a:spLocks noGrp="1"/>
          </p:cNvSpPr>
          <p:nvPr>
            <p:ph idx="1"/>
          </p:nvPr>
        </p:nvSpPr>
        <p:spPr>
          <a:xfrm>
            <a:off x="4302231" y="1321322"/>
            <a:ext cx="7703873" cy="2708349"/>
          </a:xfrm>
        </p:spPr>
        <p:txBody>
          <a:bodyPr anchor="ctr">
            <a:normAutofit/>
          </a:bodyPr>
          <a:lstStyle/>
          <a:p>
            <a:pPr marL="457200" lvl="1" indent="0">
              <a:buNone/>
            </a:pPr>
            <a:endParaRPr lang="en-US" b="1" cap="all" dirty="0"/>
          </a:p>
          <a:p>
            <a:pPr marL="0" indent="0">
              <a:buNone/>
            </a:pPr>
            <a:r>
              <a:rPr lang="en-US" sz="2400" b="1" dirty="0"/>
              <a:t>COMMENT TRANSMETTRE VOS DOCUMENTS (suite)</a:t>
            </a:r>
            <a:endParaRPr lang="en-US" sz="2400" dirty="0">
              <a:ea typeface="Calibri" panose="020F0502020204030204" pitchFamily="34" charset="0"/>
            </a:endParaRPr>
          </a:p>
          <a:p>
            <a:pPr marL="0" lvl="0" indent="0">
              <a:buNone/>
            </a:pPr>
            <a:endParaRPr lang="fr-CA" sz="2200" dirty="0"/>
          </a:p>
          <a:p>
            <a:pPr marL="0" indent="0">
              <a:lnSpc>
                <a:spcPct val="100000"/>
              </a:lnSpc>
              <a:spcBef>
                <a:spcPts val="1200"/>
              </a:spcBef>
              <a:spcAft>
                <a:spcPts val="1200"/>
              </a:spcAft>
              <a:buNone/>
            </a:pPr>
            <a:r>
              <a:rPr lang="fr-CA" sz="2000" dirty="0"/>
              <a:t>Passez en revue la </a:t>
            </a:r>
            <a:r>
              <a:rPr lang="fr-CA" sz="2000"/>
              <a:t>votre liste de </a:t>
            </a:r>
            <a:r>
              <a:rPr lang="fr-CA" sz="2000" dirty="0"/>
              <a:t>documents. </a:t>
            </a:r>
          </a:p>
          <a:p>
            <a:r>
              <a:rPr lang="fr-CA" sz="2000" dirty="0"/>
              <a:t>Vous pouvez supprimer des documents de la liste en décochant la case </a:t>
            </a:r>
            <a:r>
              <a:rPr lang="fr-CA" sz="2000" b="1" dirty="0"/>
              <a:t>Sélection</a:t>
            </a:r>
            <a:r>
              <a:rPr lang="fr-CA" sz="2000" dirty="0"/>
              <a:t> située à la droite du document.</a:t>
            </a:r>
            <a:endParaRPr lang="en-US" sz="2000" dirty="0"/>
          </a:p>
          <a:p>
            <a:pPr marL="0" indent="0">
              <a:buNone/>
            </a:pPr>
            <a:endParaRPr lang="en-US" sz="1700" dirty="0">
              <a:latin typeface="Calibri" panose="020F0502020204030204" pitchFamily="34" charset="0"/>
              <a:ea typeface="Calibri" panose="020F0502020204030204" pitchFamily="34" charset="0"/>
            </a:endParaRPr>
          </a:p>
          <a:p>
            <a:pPr marL="0" indent="0">
              <a:buNone/>
            </a:pPr>
            <a:endParaRPr lang="en-US" sz="1700" dirty="0"/>
          </a:p>
        </p:txBody>
      </p:sp>
      <p:sp>
        <p:nvSpPr>
          <p:cNvPr id="2" name="Title 1">
            <a:extLst>
              <a:ext uri="{FF2B5EF4-FFF2-40B4-BE49-F238E27FC236}">
                <a16:creationId xmlns:a16="http://schemas.microsoft.com/office/drawing/2014/main" id="{DCD6A3E3-C701-6797-0381-6EB74C86B480}"/>
              </a:ext>
            </a:extLst>
          </p:cNvPr>
          <p:cNvSpPr txBox="1">
            <a:spLocks/>
          </p:cNvSpPr>
          <p:nvPr/>
        </p:nvSpPr>
        <p:spPr>
          <a:xfrm>
            <a:off x="578494" y="2535098"/>
            <a:ext cx="2880828" cy="30719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3100" cap="all" dirty="0">
                <a:solidFill>
                  <a:srgbClr val="FFFFFF"/>
                </a:solidFill>
              </a:rPr>
              <a:t>portail de documents</a:t>
            </a:r>
            <a:br>
              <a:rPr lang="fr-CA" sz="3100" cap="all" dirty="0">
                <a:solidFill>
                  <a:srgbClr val="FFFFFF"/>
                </a:solidFill>
              </a:rPr>
            </a:br>
            <a:r>
              <a:rPr lang="fr-CA" sz="3100" cap="all" dirty="0">
                <a:solidFill>
                  <a:srgbClr val="FFFFFF"/>
                </a:solidFill>
              </a:rPr>
              <a:t>électroniques</a:t>
            </a:r>
            <a:br>
              <a:rPr lang="fr-CA" sz="3100" cap="all" dirty="0">
                <a:solidFill>
                  <a:srgbClr val="FFFFFF"/>
                </a:solidFill>
              </a:rPr>
            </a:br>
            <a:br>
              <a:rPr lang="fr-CA" sz="3100" cap="all" dirty="0">
                <a:solidFill>
                  <a:srgbClr val="FFFFFF"/>
                </a:solidFill>
              </a:rPr>
            </a:br>
            <a:r>
              <a:rPr lang="fr-CA" sz="3100" b="1" cap="all" dirty="0">
                <a:solidFill>
                  <a:srgbClr val="FFFFFF"/>
                </a:solidFill>
              </a:rPr>
              <a:t>transmission des documents</a:t>
            </a:r>
            <a:endParaRPr lang="fr-CA" sz="3100" b="1" dirty="0">
              <a:solidFill>
                <a:srgbClr val="FFFFFF"/>
              </a:solidFill>
            </a:endParaRPr>
          </a:p>
        </p:txBody>
      </p:sp>
      <p:pic>
        <p:nvPicPr>
          <p:cNvPr id="6" name="Picture 5">
            <a:extLst>
              <a:ext uri="{FF2B5EF4-FFF2-40B4-BE49-F238E27FC236}">
                <a16:creationId xmlns:a16="http://schemas.microsoft.com/office/drawing/2014/main" id="{66EEF3FD-A2A1-A07F-553F-0F55C1F5AE58}"/>
              </a:ext>
            </a:extLst>
          </p:cNvPr>
          <p:cNvPicPr>
            <a:picLocks noChangeAspect="1"/>
          </p:cNvPicPr>
          <p:nvPr/>
        </p:nvPicPr>
        <p:blipFill>
          <a:blip r:embed="rId2"/>
          <a:stretch>
            <a:fillRect/>
          </a:stretch>
        </p:blipFill>
        <p:spPr>
          <a:xfrm>
            <a:off x="4015200" y="8468"/>
            <a:ext cx="8176800" cy="1005840"/>
          </a:xfrm>
          <a:prstGeom prst="rect">
            <a:avLst/>
          </a:prstGeom>
        </p:spPr>
      </p:pic>
      <p:pic>
        <p:nvPicPr>
          <p:cNvPr id="4" name="Picture 3">
            <a:extLst>
              <a:ext uri="{FF2B5EF4-FFF2-40B4-BE49-F238E27FC236}">
                <a16:creationId xmlns:a16="http://schemas.microsoft.com/office/drawing/2014/main" id="{2DF224FF-ABBD-485F-42AF-C92DC74B73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8345" y="4385560"/>
            <a:ext cx="7336374" cy="914400"/>
          </a:xfrm>
          <a:prstGeom prst="rect">
            <a:avLst/>
          </a:prstGeom>
        </p:spPr>
      </p:pic>
      <p:cxnSp>
        <p:nvCxnSpPr>
          <p:cNvPr id="7" name="Straight Arrow Connector 6">
            <a:extLst>
              <a:ext uri="{FF2B5EF4-FFF2-40B4-BE49-F238E27FC236}">
                <a16:creationId xmlns:a16="http://schemas.microsoft.com/office/drawing/2014/main" id="{20F4A36A-3527-19C8-EF09-F9192C3B8A89}"/>
              </a:ext>
            </a:extLst>
          </p:cNvPr>
          <p:cNvCxnSpPr>
            <a:cxnSpLocks/>
          </p:cNvCxnSpPr>
          <p:nvPr/>
        </p:nvCxnSpPr>
        <p:spPr>
          <a:xfrm flipV="1">
            <a:off x="9683331" y="5214535"/>
            <a:ext cx="1541721" cy="784939"/>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2776735"/>
      </p:ext>
    </p:extLst>
  </p:cSld>
  <p:clrMapOvr>
    <a:masterClrMapping/>
  </p:clrMapOvr>
  <mc:AlternateContent xmlns:mc="http://schemas.openxmlformats.org/markup-compatibility/2006" xmlns:p159="http://schemas.microsoft.com/office/powerpoint/2015/09/main">
    <mc:Choice Requires="p159">
      <p:transition spd="slow" advClick="0" advTm="30000">
        <p159:morph option="byObject"/>
      </p:transition>
    </mc:Choice>
    <mc:Fallback xmlns="">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1000"/>
                                        <p:tgtEl>
                                          <p:spTgt spid="6"/>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500"/>
                                        <p:tgtEl>
                                          <p:spTgt spid="3">
                                            <p:txEl>
                                              <p:pRg st="1" end="1"/>
                                            </p:txEl>
                                          </p:spTgt>
                                        </p:tgtEl>
                                      </p:cBhvr>
                                    </p:animEffect>
                                    <p:anim calcmode="lin" valueType="num">
                                      <p:cBhvr>
                                        <p:cTn id="18"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42"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500"/>
                                        <p:tgtEl>
                                          <p:spTgt spid="3">
                                            <p:txEl>
                                              <p:pRg st="3" end="3"/>
                                            </p:txEl>
                                          </p:spTgt>
                                        </p:tgtEl>
                                      </p:cBhvr>
                                    </p:animEffect>
                                    <p:anim calcmode="lin" valueType="num">
                                      <p:cBhvr>
                                        <p:cTn id="24" dur="1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1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42"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500"/>
                                        <p:tgtEl>
                                          <p:spTgt spid="3">
                                            <p:txEl>
                                              <p:pRg st="4" end="4"/>
                                            </p:txEl>
                                          </p:spTgt>
                                        </p:tgtEl>
                                      </p:cBhvr>
                                    </p:animEffect>
                                    <p:anim calcmode="lin" valueType="num">
                                      <p:cBhvr>
                                        <p:cTn id="30" dur="1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2" fill="hold">
                            <p:stCondLst>
                              <p:cond delay="6500"/>
                            </p:stCondLst>
                            <p:childTnLst>
                              <p:par>
                                <p:cTn id="33" presetID="10" presetClass="entr" presetSubtype="0" fill="hold" nodeType="afterEffect">
                                  <p:stCondLst>
                                    <p:cond delay="25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2000"/>
                                        <p:tgtEl>
                                          <p:spTgt spid="4"/>
                                        </p:tgtEl>
                                      </p:cBhvr>
                                    </p:animEffect>
                                  </p:childTnLst>
                                </p:cTn>
                              </p:par>
                            </p:childTnLst>
                          </p:cTn>
                        </p:par>
                        <p:par>
                          <p:cTn id="36" fill="hold">
                            <p:stCondLst>
                              <p:cond delay="8750"/>
                            </p:stCondLst>
                            <p:childTnLst>
                              <p:par>
                                <p:cTn id="37" presetID="22" presetClass="entr" presetSubtype="8"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Rectangle 4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4BF7055-544A-8C4B-FAFB-57016EDFAB9B}"/>
              </a:ext>
            </a:extLst>
          </p:cNvPr>
          <p:cNvSpPr>
            <a:spLocks noGrp="1"/>
          </p:cNvSpPr>
          <p:nvPr>
            <p:ph idx="1"/>
          </p:nvPr>
        </p:nvSpPr>
        <p:spPr>
          <a:xfrm>
            <a:off x="4124594" y="1222735"/>
            <a:ext cx="7703873" cy="2708349"/>
          </a:xfrm>
        </p:spPr>
        <p:txBody>
          <a:bodyPr anchor="ctr">
            <a:normAutofit/>
          </a:bodyPr>
          <a:lstStyle/>
          <a:p>
            <a:pPr marL="0" indent="0">
              <a:buNone/>
            </a:pPr>
            <a:r>
              <a:rPr lang="en-US" sz="2400" b="1" dirty="0"/>
              <a:t>COMMENT TRANSMETTRE VOS DOCUMENTS (suite)</a:t>
            </a:r>
            <a:endParaRPr lang="en-US" sz="2400" dirty="0">
              <a:ea typeface="Calibri" panose="020F0502020204030204" pitchFamily="34" charset="0"/>
            </a:endParaRPr>
          </a:p>
          <a:p>
            <a:pPr marL="457200" lvl="1" indent="0">
              <a:buNone/>
            </a:pPr>
            <a:endParaRPr lang="en-US" sz="2600" dirty="0">
              <a:latin typeface="Calibri" panose="020F0502020204030204" pitchFamily="34" charset="0"/>
              <a:ea typeface="Calibri" panose="020F0502020204030204" pitchFamily="34" charset="0"/>
            </a:endParaRPr>
          </a:p>
          <a:p>
            <a:pPr>
              <a:lnSpc>
                <a:spcPct val="100000"/>
              </a:lnSpc>
              <a:spcBef>
                <a:spcPts val="0"/>
              </a:spcBef>
            </a:pPr>
            <a:r>
              <a:rPr lang="en-US" sz="2000" dirty="0"/>
              <a:t>Une espace est disponible pour inclure un message, si vous le </a:t>
            </a:r>
            <a:r>
              <a:rPr lang="en-US" sz="2000" dirty="0" err="1"/>
              <a:t>jugez</a:t>
            </a:r>
            <a:r>
              <a:rPr lang="en-US" sz="2000" dirty="0"/>
              <a:t> nécessaire.</a:t>
            </a:r>
          </a:p>
          <a:p>
            <a:pPr marL="0" lvl="0" indent="0">
              <a:lnSpc>
                <a:spcPct val="100000"/>
              </a:lnSpc>
              <a:spcBef>
                <a:spcPts val="0"/>
              </a:spcBef>
              <a:buNone/>
            </a:pPr>
            <a:endParaRPr lang="en-US" sz="2400" dirty="0"/>
          </a:p>
          <a:p>
            <a:pPr marL="0" lvl="0" indent="0">
              <a:lnSpc>
                <a:spcPct val="100000"/>
              </a:lnSpc>
              <a:spcBef>
                <a:spcPts val="0"/>
              </a:spcBef>
              <a:buNone/>
            </a:pPr>
            <a:r>
              <a:rPr lang="en-US" sz="2000" b="1" dirty="0"/>
              <a:t>Cette </a:t>
            </a:r>
            <a:r>
              <a:rPr lang="fr-CA" sz="2000" b="1" dirty="0"/>
              <a:t>étape est facultative.</a:t>
            </a:r>
            <a:endParaRPr lang="en-US" sz="2000" b="1" dirty="0">
              <a:ea typeface="Calibri" panose="020F0502020204030204" pitchFamily="34" charset="0"/>
            </a:endParaRPr>
          </a:p>
          <a:p>
            <a:pPr marL="0" indent="0">
              <a:buNone/>
            </a:pPr>
            <a:endParaRPr lang="en-US" sz="1700" dirty="0"/>
          </a:p>
        </p:txBody>
      </p:sp>
      <p:pic>
        <p:nvPicPr>
          <p:cNvPr id="2" name="Picture 1">
            <a:extLst>
              <a:ext uri="{FF2B5EF4-FFF2-40B4-BE49-F238E27FC236}">
                <a16:creationId xmlns:a16="http://schemas.microsoft.com/office/drawing/2014/main" id="{843AF22F-3C39-1125-0673-56EE1D0CAE42}"/>
              </a:ext>
            </a:extLst>
          </p:cNvPr>
          <p:cNvPicPr>
            <a:picLocks noChangeAspect="1"/>
          </p:cNvPicPr>
          <p:nvPr/>
        </p:nvPicPr>
        <p:blipFill>
          <a:blip r:embed="rId2"/>
          <a:stretch>
            <a:fillRect/>
          </a:stretch>
        </p:blipFill>
        <p:spPr>
          <a:xfrm>
            <a:off x="4328747" y="4229068"/>
            <a:ext cx="7295569" cy="1097280"/>
          </a:xfrm>
          <a:prstGeom prst="rect">
            <a:avLst/>
          </a:prstGeom>
          <a:ln w="12700">
            <a:solidFill>
              <a:srgbClr val="FF0000"/>
            </a:solidFill>
          </a:ln>
        </p:spPr>
      </p:pic>
      <p:sp>
        <p:nvSpPr>
          <p:cNvPr id="5" name="Title 1">
            <a:extLst>
              <a:ext uri="{FF2B5EF4-FFF2-40B4-BE49-F238E27FC236}">
                <a16:creationId xmlns:a16="http://schemas.microsoft.com/office/drawing/2014/main" id="{56392F90-17D4-B5B9-150C-ECCC61BB5868}"/>
              </a:ext>
            </a:extLst>
          </p:cNvPr>
          <p:cNvSpPr txBox="1">
            <a:spLocks/>
          </p:cNvSpPr>
          <p:nvPr/>
        </p:nvSpPr>
        <p:spPr>
          <a:xfrm>
            <a:off x="567684" y="2535099"/>
            <a:ext cx="2880828" cy="30719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3100" cap="all" dirty="0">
                <a:solidFill>
                  <a:srgbClr val="FFFFFF"/>
                </a:solidFill>
              </a:rPr>
              <a:t>portail de documents</a:t>
            </a:r>
            <a:br>
              <a:rPr lang="fr-CA" sz="3100" cap="all" dirty="0">
                <a:solidFill>
                  <a:srgbClr val="FFFFFF"/>
                </a:solidFill>
              </a:rPr>
            </a:br>
            <a:r>
              <a:rPr lang="fr-CA" sz="3100" cap="all" dirty="0">
                <a:solidFill>
                  <a:srgbClr val="FFFFFF"/>
                </a:solidFill>
              </a:rPr>
              <a:t>électroniques</a:t>
            </a:r>
            <a:br>
              <a:rPr lang="fr-CA" sz="3100" cap="all" dirty="0">
                <a:solidFill>
                  <a:srgbClr val="FFFFFF"/>
                </a:solidFill>
              </a:rPr>
            </a:br>
            <a:br>
              <a:rPr lang="fr-CA" sz="3100" cap="all" dirty="0">
                <a:solidFill>
                  <a:srgbClr val="FFFFFF"/>
                </a:solidFill>
              </a:rPr>
            </a:br>
            <a:r>
              <a:rPr lang="fr-CA" sz="3100" b="1" cap="all" dirty="0">
                <a:solidFill>
                  <a:srgbClr val="FFFFFF"/>
                </a:solidFill>
              </a:rPr>
              <a:t>transmission des documents</a:t>
            </a:r>
            <a:endParaRPr lang="fr-CA" sz="3100" b="1" dirty="0">
              <a:solidFill>
                <a:srgbClr val="FFFFFF"/>
              </a:solidFill>
            </a:endParaRPr>
          </a:p>
        </p:txBody>
      </p:sp>
      <p:pic>
        <p:nvPicPr>
          <p:cNvPr id="4" name="Picture 3">
            <a:extLst>
              <a:ext uri="{FF2B5EF4-FFF2-40B4-BE49-F238E27FC236}">
                <a16:creationId xmlns:a16="http://schemas.microsoft.com/office/drawing/2014/main" id="{432AC0D8-70F7-03C7-24A2-8D3CDC517C1A}"/>
              </a:ext>
            </a:extLst>
          </p:cNvPr>
          <p:cNvPicPr>
            <a:picLocks noChangeAspect="1"/>
          </p:cNvPicPr>
          <p:nvPr/>
        </p:nvPicPr>
        <p:blipFill rotWithShape="1">
          <a:blip r:embed="rId3"/>
          <a:srcRect l="943"/>
          <a:stretch/>
        </p:blipFill>
        <p:spPr>
          <a:xfrm>
            <a:off x="4041156" y="8468"/>
            <a:ext cx="8150844" cy="1005840"/>
          </a:xfrm>
          <a:prstGeom prst="rect">
            <a:avLst/>
          </a:prstGeom>
        </p:spPr>
      </p:pic>
    </p:spTree>
    <p:extLst>
      <p:ext uri="{BB962C8B-B14F-4D97-AF65-F5344CB8AC3E}">
        <p14:creationId xmlns:p14="http://schemas.microsoft.com/office/powerpoint/2010/main" val="2838474453"/>
      </p:ext>
    </p:extLst>
  </p:cSld>
  <p:clrMapOvr>
    <a:masterClrMapping/>
  </p:clrMapOvr>
  <mc:AlternateContent xmlns:mc="http://schemas.openxmlformats.org/markup-compatibility/2006" xmlns:p159="http://schemas.microsoft.com/office/powerpoint/2015/09/main">
    <mc:Choice Requires="p159">
      <p:transition spd="slow" advClick="0" advTm="30000">
        <p159:morph option="byObject"/>
      </p:transition>
    </mc:Choice>
    <mc:Fallback xmlns="">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1000"/>
                                        <p:tgtEl>
                                          <p:spTgt spid="4"/>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500"/>
                                        <p:tgtEl>
                                          <p:spTgt spid="3">
                                            <p:txEl>
                                              <p:pRg st="0" end="0"/>
                                            </p:txEl>
                                          </p:spTgt>
                                        </p:tgtEl>
                                      </p:cBhvr>
                                    </p:animEffect>
                                    <p:anim calcmode="lin" valueType="num">
                                      <p:cBhvr>
                                        <p:cTn id="18"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42" presetClass="entr" presetSubtype="0"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500"/>
                                        <p:tgtEl>
                                          <p:spTgt spid="3">
                                            <p:txEl>
                                              <p:pRg st="2" end="2"/>
                                            </p:txEl>
                                          </p:spTgt>
                                        </p:tgtEl>
                                      </p:cBhvr>
                                    </p:animEffect>
                                    <p:anim calcmode="lin" valueType="num">
                                      <p:cBhvr>
                                        <p:cTn id="24"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42"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500"/>
                                        <p:tgtEl>
                                          <p:spTgt spid="3">
                                            <p:txEl>
                                              <p:pRg st="4" end="4"/>
                                            </p:txEl>
                                          </p:spTgt>
                                        </p:tgtEl>
                                      </p:cBhvr>
                                    </p:animEffect>
                                    <p:anim calcmode="lin" valueType="num">
                                      <p:cBhvr>
                                        <p:cTn id="30" dur="1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2" fill="hold">
                            <p:stCondLst>
                              <p:cond delay="6500"/>
                            </p:stCondLst>
                            <p:childTnLst>
                              <p:par>
                                <p:cTn id="33" presetID="10" presetClass="entr" presetSubtype="0" fill="hold" nodeType="afterEffect">
                                  <p:stCondLst>
                                    <p:cond delay="25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Rectangle 4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4BF7055-544A-8C4B-FAFB-57016EDFAB9B}"/>
              </a:ext>
            </a:extLst>
          </p:cNvPr>
          <p:cNvSpPr>
            <a:spLocks noGrp="1"/>
          </p:cNvSpPr>
          <p:nvPr>
            <p:ph idx="1"/>
          </p:nvPr>
        </p:nvSpPr>
        <p:spPr>
          <a:xfrm>
            <a:off x="4124595" y="686117"/>
            <a:ext cx="7981680" cy="2466685"/>
          </a:xfrm>
        </p:spPr>
        <p:txBody>
          <a:bodyPr anchor="ctr">
            <a:normAutofit/>
          </a:bodyPr>
          <a:lstStyle/>
          <a:p>
            <a:pPr marL="0" indent="0">
              <a:buNone/>
            </a:pPr>
            <a:endParaRPr lang="en-US" sz="2400" b="1" dirty="0"/>
          </a:p>
          <a:p>
            <a:pPr marL="0" indent="0">
              <a:lnSpc>
                <a:spcPct val="100000"/>
              </a:lnSpc>
              <a:spcBef>
                <a:spcPts val="0"/>
              </a:spcBef>
              <a:buNone/>
            </a:pPr>
            <a:r>
              <a:rPr lang="en-US" sz="2400" b="1" dirty="0"/>
              <a:t>COMMENT TRANSMETTRE VOS DOCUMENTS (suite)</a:t>
            </a:r>
            <a:endParaRPr lang="en-US" sz="2400" dirty="0">
              <a:ea typeface="Calibri" panose="020F0502020204030204" pitchFamily="34" charset="0"/>
            </a:endParaRPr>
          </a:p>
          <a:p>
            <a:pPr marL="457200" lvl="1" indent="0">
              <a:lnSpc>
                <a:spcPct val="100000"/>
              </a:lnSpc>
              <a:spcBef>
                <a:spcPts val="0"/>
              </a:spcBef>
              <a:buNone/>
            </a:pPr>
            <a:endParaRPr lang="en-US" sz="1000" b="1" cap="all" dirty="0"/>
          </a:p>
          <a:p>
            <a:pPr>
              <a:lnSpc>
                <a:spcPct val="100000"/>
              </a:lnSpc>
              <a:spcBef>
                <a:spcPts val="0"/>
              </a:spcBef>
              <a:spcAft>
                <a:spcPts val="1200"/>
              </a:spcAft>
            </a:pPr>
            <a:r>
              <a:rPr lang="fr-CA" sz="2000" dirty="0"/>
              <a:t>Cochez la case de confirmation des conditions d’utilisation.</a:t>
            </a:r>
          </a:p>
          <a:p>
            <a:pPr>
              <a:lnSpc>
                <a:spcPct val="100000"/>
              </a:lnSpc>
              <a:spcBef>
                <a:spcPts val="0"/>
              </a:spcBef>
            </a:pPr>
            <a:r>
              <a:rPr lang="fr-CA" sz="2000" dirty="0"/>
              <a:t>Cliquez sur le bouton </a:t>
            </a:r>
            <a:r>
              <a:rPr lang="fr-CA" sz="2000" b="1" dirty="0"/>
              <a:t>Télécharger</a:t>
            </a:r>
            <a:r>
              <a:rPr lang="fr-CA" sz="2000" dirty="0"/>
              <a:t> pour télécharger votre ou vos documents sur le Portail de documents électroniques.</a:t>
            </a:r>
            <a:endParaRPr lang="en-US" sz="2000" dirty="0">
              <a:ea typeface="Calibri" panose="020F0502020204030204" pitchFamily="34" charset="0"/>
            </a:endParaRPr>
          </a:p>
          <a:p>
            <a:pPr marL="0" lvl="0" indent="0">
              <a:buNone/>
            </a:pPr>
            <a:endParaRPr lang="en-US" sz="2000" dirty="0"/>
          </a:p>
        </p:txBody>
      </p:sp>
      <p:sp>
        <p:nvSpPr>
          <p:cNvPr id="17" name="TextBox 16">
            <a:extLst>
              <a:ext uri="{FF2B5EF4-FFF2-40B4-BE49-F238E27FC236}">
                <a16:creationId xmlns:a16="http://schemas.microsoft.com/office/drawing/2014/main" id="{A39AA50C-E069-0081-DF3E-E2E6F1238561}"/>
              </a:ext>
            </a:extLst>
          </p:cNvPr>
          <p:cNvSpPr txBox="1"/>
          <p:nvPr/>
        </p:nvSpPr>
        <p:spPr>
          <a:xfrm>
            <a:off x="4309603" y="6036854"/>
            <a:ext cx="7689130" cy="738664"/>
          </a:xfrm>
          <a:prstGeom prst="rect">
            <a:avLst/>
          </a:prstGeom>
          <a:noFill/>
          <a:ln w="19050">
            <a:solidFill>
              <a:srgbClr val="FF0000"/>
            </a:solidFill>
          </a:ln>
        </p:spPr>
        <p:txBody>
          <a:bodyPr wrap="square">
            <a:spAutoFit/>
          </a:bodyPr>
          <a:lstStyle/>
          <a:p>
            <a:r>
              <a:rPr lang="fr-CA" sz="1400" b="1" u="sng" dirty="0"/>
              <a:t>Remarque</a:t>
            </a:r>
            <a:r>
              <a:rPr lang="fr-CA" sz="1400" b="1" dirty="0"/>
              <a:t> :</a:t>
            </a:r>
            <a:r>
              <a:rPr lang="fr-CA" sz="1400" dirty="0"/>
              <a:t> Si vous cliquez sur le bouton « </a:t>
            </a:r>
            <a:r>
              <a:rPr lang="fr-CA" sz="1400" b="1" dirty="0"/>
              <a:t>Annuler</a:t>
            </a:r>
            <a:r>
              <a:rPr lang="fr-CA" sz="1400" dirty="0"/>
              <a:t> » de la page « </a:t>
            </a:r>
            <a:r>
              <a:rPr lang="fr-CA" sz="1400" b="1" dirty="0"/>
              <a:t>TÉLÉCHARGER des documents</a:t>
            </a:r>
            <a:r>
              <a:rPr lang="fr-CA" sz="1400" dirty="0"/>
              <a:t> », toutes les informations saisies sur cette page seront supprimées et vous serez redirigé vers la page d’accueil du Portail de documents électroniques.</a:t>
            </a:r>
            <a:endParaRPr lang="en-US" sz="1400" dirty="0"/>
          </a:p>
        </p:txBody>
      </p:sp>
      <p:sp>
        <p:nvSpPr>
          <p:cNvPr id="2" name="Title 1">
            <a:extLst>
              <a:ext uri="{FF2B5EF4-FFF2-40B4-BE49-F238E27FC236}">
                <a16:creationId xmlns:a16="http://schemas.microsoft.com/office/drawing/2014/main" id="{09C8E884-B091-D686-B801-39D0EC147C0D}"/>
              </a:ext>
            </a:extLst>
          </p:cNvPr>
          <p:cNvSpPr txBox="1">
            <a:spLocks/>
          </p:cNvSpPr>
          <p:nvPr/>
        </p:nvSpPr>
        <p:spPr>
          <a:xfrm>
            <a:off x="578494" y="2535099"/>
            <a:ext cx="2880828" cy="30719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3100" cap="all" dirty="0">
                <a:solidFill>
                  <a:srgbClr val="FFFFFF"/>
                </a:solidFill>
              </a:rPr>
              <a:t>portail de documents</a:t>
            </a:r>
            <a:br>
              <a:rPr lang="fr-CA" sz="3100" cap="all" dirty="0">
                <a:solidFill>
                  <a:srgbClr val="FFFFFF"/>
                </a:solidFill>
              </a:rPr>
            </a:br>
            <a:r>
              <a:rPr lang="fr-CA" sz="3100" cap="all" dirty="0">
                <a:solidFill>
                  <a:srgbClr val="FFFFFF"/>
                </a:solidFill>
              </a:rPr>
              <a:t>électroniques</a:t>
            </a:r>
            <a:br>
              <a:rPr lang="fr-CA" sz="3100" cap="all" dirty="0">
                <a:solidFill>
                  <a:srgbClr val="FFFFFF"/>
                </a:solidFill>
              </a:rPr>
            </a:br>
            <a:br>
              <a:rPr lang="fr-CA" sz="3100" cap="all" dirty="0">
                <a:solidFill>
                  <a:srgbClr val="FFFFFF"/>
                </a:solidFill>
              </a:rPr>
            </a:br>
            <a:r>
              <a:rPr lang="fr-CA" sz="3100" b="1" cap="all" dirty="0">
                <a:solidFill>
                  <a:srgbClr val="FFFFFF"/>
                </a:solidFill>
              </a:rPr>
              <a:t>transmission des documents</a:t>
            </a:r>
            <a:endParaRPr lang="fr-CA" sz="3100" b="1" dirty="0">
              <a:solidFill>
                <a:srgbClr val="FFFFFF"/>
              </a:solidFill>
            </a:endParaRPr>
          </a:p>
        </p:txBody>
      </p:sp>
      <p:pic>
        <p:nvPicPr>
          <p:cNvPr id="4" name="Picture 3">
            <a:extLst>
              <a:ext uri="{FF2B5EF4-FFF2-40B4-BE49-F238E27FC236}">
                <a16:creationId xmlns:a16="http://schemas.microsoft.com/office/drawing/2014/main" id="{260D6106-8648-C7E2-31F5-26C044AE47A5}"/>
              </a:ext>
            </a:extLst>
          </p:cNvPr>
          <p:cNvPicPr>
            <a:picLocks noChangeAspect="1"/>
          </p:cNvPicPr>
          <p:nvPr/>
        </p:nvPicPr>
        <p:blipFill rotWithShape="1">
          <a:blip r:embed="rId2"/>
          <a:srcRect l="2405" t="70303" r="3044"/>
          <a:stretch/>
        </p:blipFill>
        <p:spPr bwMode="auto">
          <a:xfrm>
            <a:off x="4200910" y="2687451"/>
            <a:ext cx="7714319" cy="2286000"/>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6565EF74-AE93-7E2B-E82C-76BAB065DEAC}"/>
              </a:ext>
            </a:extLst>
          </p:cNvPr>
          <p:cNvPicPr>
            <a:picLocks noChangeAspect="1"/>
          </p:cNvPicPr>
          <p:nvPr/>
        </p:nvPicPr>
        <p:blipFill rotWithShape="1">
          <a:blip r:embed="rId3" r:link="rId4">
            <a:extLst>
              <a:ext uri="{28A0092B-C50C-407E-A947-70E740481C1C}">
                <a14:useLocalDpi xmlns:a14="http://schemas.microsoft.com/office/drawing/2010/main" val="0"/>
              </a:ext>
            </a:extLst>
          </a:blip>
          <a:srcRect l="1425" r="1130" b="13620"/>
          <a:stretch/>
        </p:blipFill>
        <p:spPr bwMode="auto">
          <a:xfrm>
            <a:off x="4309602" y="5008200"/>
            <a:ext cx="7593031" cy="738664"/>
          </a:xfrm>
          <a:prstGeom prst="rect">
            <a:avLst/>
          </a:prstGeom>
          <a:noFill/>
          <a:ln w="19050"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cxnSp>
        <p:nvCxnSpPr>
          <p:cNvPr id="9" name="Straight Arrow Connector 8">
            <a:extLst>
              <a:ext uri="{FF2B5EF4-FFF2-40B4-BE49-F238E27FC236}">
                <a16:creationId xmlns:a16="http://schemas.microsoft.com/office/drawing/2014/main" id="{E073CCEC-F1C1-B76C-965E-589D4D1C04F1}"/>
              </a:ext>
            </a:extLst>
          </p:cNvPr>
          <p:cNvCxnSpPr/>
          <p:nvPr/>
        </p:nvCxnSpPr>
        <p:spPr>
          <a:xfrm flipH="1" flipV="1">
            <a:off x="4395361" y="4821232"/>
            <a:ext cx="646546" cy="286336"/>
          </a:xfrm>
          <a:prstGeom prst="straightConnector1">
            <a:avLst/>
          </a:prstGeom>
          <a:ln w="41275">
            <a:solidFill>
              <a:schemeClr val="accent1">
                <a:alpha val="98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7A56DA7-BF75-BED0-FD96-50232F21EB46}"/>
              </a:ext>
            </a:extLst>
          </p:cNvPr>
          <p:cNvCxnSpPr/>
          <p:nvPr/>
        </p:nvCxnSpPr>
        <p:spPr>
          <a:xfrm flipH="1" flipV="1">
            <a:off x="4944924" y="5613838"/>
            <a:ext cx="646546" cy="286336"/>
          </a:xfrm>
          <a:prstGeom prst="straightConnector1">
            <a:avLst/>
          </a:prstGeom>
          <a:ln w="41275">
            <a:solidFill>
              <a:schemeClr val="accent1">
                <a:alpha val="98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90720E2-B8B5-5752-5013-94697AFB8940}"/>
              </a:ext>
            </a:extLst>
          </p:cNvPr>
          <p:cNvPicPr>
            <a:picLocks noChangeAspect="1"/>
          </p:cNvPicPr>
          <p:nvPr/>
        </p:nvPicPr>
        <p:blipFill rotWithShape="1">
          <a:blip r:embed="rId5"/>
          <a:srcRect l="943"/>
          <a:stretch/>
        </p:blipFill>
        <p:spPr>
          <a:xfrm>
            <a:off x="4041156" y="8468"/>
            <a:ext cx="8150844" cy="1005840"/>
          </a:xfrm>
          <a:prstGeom prst="rect">
            <a:avLst/>
          </a:prstGeom>
        </p:spPr>
      </p:pic>
    </p:spTree>
    <p:extLst>
      <p:ext uri="{BB962C8B-B14F-4D97-AF65-F5344CB8AC3E}">
        <p14:creationId xmlns:p14="http://schemas.microsoft.com/office/powerpoint/2010/main" val="1673449126"/>
      </p:ext>
    </p:extLst>
  </p:cSld>
  <p:clrMapOvr>
    <a:masterClrMapping/>
  </p:clrMapOvr>
  <mc:AlternateContent xmlns:mc="http://schemas.openxmlformats.org/markup-compatibility/2006" xmlns:p159="http://schemas.microsoft.com/office/powerpoint/2015/09/main">
    <mc:Choice Requires="p159">
      <p:transition spd="slow" advClick="0" advTm="30000">
        <p159:morph option="byObject"/>
      </p:transition>
    </mc:Choice>
    <mc:Fallback xmlns="">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1000"/>
                                        <p:tgtEl>
                                          <p:spTgt spid="5"/>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500"/>
                                        <p:tgtEl>
                                          <p:spTgt spid="3">
                                            <p:txEl>
                                              <p:pRg st="1" end="1"/>
                                            </p:txEl>
                                          </p:spTgt>
                                        </p:tgtEl>
                                      </p:cBhvr>
                                    </p:animEffect>
                                    <p:anim calcmode="lin" valueType="num">
                                      <p:cBhvr>
                                        <p:cTn id="18"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42"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500"/>
                                        <p:tgtEl>
                                          <p:spTgt spid="3">
                                            <p:txEl>
                                              <p:pRg st="3" end="3"/>
                                            </p:txEl>
                                          </p:spTgt>
                                        </p:tgtEl>
                                      </p:cBhvr>
                                    </p:animEffect>
                                    <p:anim calcmode="lin" valueType="num">
                                      <p:cBhvr>
                                        <p:cTn id="24" dur="1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1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42"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500"/>
                                        <p:tgtEl>
                                          <p:spTgt spid="3">
                                            <p:txEl>
                                              <p:pRg st="4" end="4"/>
                                            </p:txEl>
                                          </p:spTgt>
                                        </p:tgtEl>
                                      </p:cBhvr>
                                    </p:animEffect>
                                    <p:anim calcmode="lin" valueType="num">
                                      <p:cBhvr>
                                        <p:cTn id="30" dur="1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2" fill="hold">
                            <p:stCondLst>
                              <p:cond delay="6500"/>
                            </p:stCondLst>
                            <p:childTnLst>
                              <p:par>
                                <p:cTn id="33" presetID="10" presetClass="entr" presetSubtype="0" fill="hold" nodeType="afterEffect">
                                  <p:stCondLst>
                                    <p:cond delay="25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2000"/>
                                        <p:tgtEl>
                                          <p:spTgt spid="4"/>
                                        </p:tgtEl>
                                      </p:cBhvr>
                                    </p:animEffect>
                                  </p:childTnLst>
                                </p:cTn>
                              </p:par>
                            </p:childTnLst>
                          </p:cTn>
                        </p:par>
                        <p:par>
                          <p:cTn id="36" fill="hold">
                            <p:stCondLst>
                              <p:cond delay="8750"/>
                            </p:stCondLst>
                            <p:childTnLst>
                              <p:par>
                                <p:cTn id="37" presetID="22" presetClass="entr" presetSubtype="2"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right)">
                                      <p:cBhvr>
                                        <p:cTn id="39" dur="1000"/>
                                        <p:tgtEl>
                                          <p:spTgt spid="9"/>
                                        </p:tgtEl>
                                      </p:cBhvr>
                                    </p:animEffect>
                                  </p:childTnLst>
                                </p:cTn>
                              </p:par>
                            </p:childTnLst>
                          </p:cTn>
                        </p:par>
                        <p:par>
                          <p:cTn id="40" fill="hold">
                            <p:stCondLst>
                              <p:cond delay="9750"/>
                            </p:stCondLst>
                            <p:childTnLst>
                              <p:par>
                                <p:cTn id="41" presetID="10" presetClass="entr" presetSubtype="0" fill="hold" nodeType="afterEffect">
                                  <p:stCondLst>
                                    <p:cond delay="25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2000"/>
                                        <p:tgtEl>
                                          <p:spTgt spid="7"/>
                                        </p:tgtEl>
                                      </p:cBhvr>
                                    </p:animEffect>
                                  </p:childTnLst>
                                </p:cTn>
                              </p:par>
                            </p:childTnLst>
                          </p:cTn>
                        </p:par>
                        <p:par>
                          <p:cTn id="44" fill="hold">
                            <p:stCondLst>
                              <p:cond delay="12000"/>
                            </p:stCondLst>
                            <p:childTnLst>
                              <p:par>
                                <p:cTn id="45" presetID="22" presetClass="entr" presetSubtype="2"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right)">
                                      <p:cBhvr>
                                        <p:cTn id="47" dur="1000"/>
                                        <p:tgtEl>
                                          <p:spTgt spid="12"/>
                                        </p:tgtEl>
                                      </p:cBhvr>
                                    </p:animEffect>
                                  </p:childTnLst>
                                </p:cTn>
                              </p:par>
                            </p:childTnLst>
                          </p:cTn>
                        </p:par>
                        <p:par>
                          <p:cTn id="48" fill="hold">
                            <p:stCondLst>
                              <p:cond delay="13000"/>
                            </p:stCondLst>
                            <p:childTnLst>
                              <p:par>
                                <p:cTn id="49" presetID="10" presetClass="entr" presetSubtype="0" fill="hold" grpId="0" nodeType="afterEffect">
                                  <p:stCondLst>
                                    <p:cond delay="25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Rectangle 4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4BF7055-544A-8C4B-FAFB-57016EDFAB9B}"/>
              </a:ext>
            </a:extLst>
          </p:cNvPr>
          <p:cNvSpPr>
            <a:spLocks noGrp="1"/>
          </p:cNvSpPr>
          <p:nvPr>
            <p:ph idx="1"/>
          </p:nvPr>
        </p:nvSpPr>
        <p:spPr>
          <a:xfrm>
            <a:off x="4124595" y="1099633"/>
            <a:ext cx="7703873" cy="2227481"/>
          </a:xfrm>
        </p:spPr>
        <p:txBody>
          <a:bodyPr anchor="ctr">
            <a:normAutofit fontScale="92500" lnSpcReduction="20000"/>
          </a:bodyPr>
          <a:lstStyle/>
          <a:p>
            <a:pPr marL="0" lvl="1" indent="0">
              <a:lnSpc>
                <a:spcPct val="100000"/>
              </a:lnSpc>
              <a:spcBef>
                <a:spcPts val="1200"/>
              </a:spcBef>
              <a:spcAft>
                <a:spcPts val="1200"/>
              </a:spcAft>
              <a:buNone/>
            </a:pPr>
            <a:r>
              <a:rPr lang="en-US" sz="2600" b="1" dirty="0"/>
              <a:t>COMMENT TRANSMETTRE VOS DOCUMENTS (suite)</a:t>
            </a:r>
            <a:endParaRPr lang="en-US" sz="2600" dirty="0">
              <a:ea typeface="Calibri" panose="020F0502020204030204" pitchFamily="34" charset="0"/>
            </a:endParaRPr>
          </a:p>
          <a:p>
            <a:pPr marL="0" lvl="1" indent="0">
              <a:lnSpc>
                <a:spcPct val="100000"/>
              </a:lnSpc>
              <a:spcBef>
                <a:spcPts val="1200"/>
              </a:spcBef>
              <a:spcAft>
                <a:spcPts val="1200"/>
              </a:spcAft>
              <a:buNone/>
            </a:pPr>
            <a:r>
              <a:rPr lang="en-US" sz="2200" b="1" cap="all" dirty="0"/>
              <a:t>PAGE DE CONFIRMATION</a:t>
            </a:r>
          </a:p>
          <a:p>
            <a:r>
              <a:rPr lang="fr-CA" sz="2200" dirty="0"/>
              <a:t>Après avoir téléchargé votre ou vos documents, une page de confirmation énumérant les documents que vous avez téléchargés sur le Portail et indiquant que la date et l'heure de transmission s'affichera.</a:t>
            </a:r>
            <a:endParaRPr lang="en-US" sz="2200" dirty="0"/>
          </a:p>
        </p:txBody>
      </p:sp>
      <p:sp>
        <p:nvSpPr>
          <p:cNvPr id="5" name="Title 1">
            <a:extLst>
              <a:ext uri="{FF2B5EF4-FFF2-40B4-BE49-F238E27FC236}">
                <a16:creationId xmlns:a16="http://schemas.microsoft.com/office/drawing/2014/main" id="{14D4644C-322C-DDBC-92EE-123F606500A7}"/>
              </a:ext>
            </a:extLst>
          </p:cNvPr>
          <p:cNvSpPr txBox="1">
            <a:spLocks/>
          </p:cNvSpPr>
          <p:nvPr/>
        </p:nvSpPr>
        <p:spPr>
          <a:xfrm>
            <a:off x="578494" y="2535099"/>
            <a:ext cx="2880828" cy="30719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3100" cap="all" dirty="0">
                <a:solidFill>
                  <a:srgbClr val="FFFFFF"/>
                </a:solidFill>
              </a:rPr>
              <a:t>portail de documents</a:t>
            </a:r>
            <a:br>
              <a:rPr lang="fr-CA" sz="3100" cap="all" dirty="0">
                <a:solidFill>
                  <a:srgbClr val="FFFFFF"/>
                </a:solidFill>
              </a:rPr>
            </a:br>
            <a:r>
              <a:rPr lang="fr-CA" sz="3100" cap="all" dirty="0">
                <a:solidFill>
                  <a:srgbClr val="FFFFFF"/>
                </a:solidFill>
              </a:rPr>
              <a:t>électroniques</a:t>
            </a:r>
            <a:br>
              <a:rPr lang="fr-CA" sz="3100" cap="all" dirty="0">
                <a:solidFill>
                  <a:srgbClr val="FFFFFF"/>
                </a:solidFill>
              </a:rPr>
            </a:br>
            <a:br>
              <a:rPr lang="fr-CA" sz="3100" b="1" cap="all" dirty="0">
                <a:solidFill>
                  <a:srgbClr val="FFFFFF"/>
                </a:solidFill>
              </a:rPr>
            </a:br>
            <a:r>
              <a:rPr lang="fr-CA" sz="3100" b="1" cap="all" dirty="0">
                <a:solidFill>
                  <a:srgbClr val="FFFFFF"/>
                </a:solidFill>
              </a:rPr>
              <a:t>transmission des documents</a:t>
            </a:r>
            <a:endParaRPr lang="fr-CA" sz="3100" b="1" dirty="0">
              <a:solidFill>
                <a:srgbClr val="FFFFFF"/>
              </a:solidFill>
            </a:endParaRPr>
          </a:p>
        </p:txBody>
      </p:sp>
      <p:pic>
        <p:nvPicPr>
          <p:cNvPr id="4" name="Picture 3">
            <a:extLst>
              <a:ext uri="{FF2B5EF4-FFF2-40B4-BE49-F238E27FC236}">
                <a16:creationId xmlns:a16="http://schemas.microsoft.com/office/drawing/2014/main" id="{E7978746-5E9D-2F61-30F1-EEA809C19B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9493" y="3771439"/>
            <a:ext cx="5934075" cy="2642235"/>
          </a:xfrm>
          <a:prstGeom prst="rect">
            <a:avLst/>
          </a:prstGeom>
        </p:spPr>
      </p:pic>
      <p:sp>
        <p:nvSpPr>
          <p:cNvPr id="8" name="Arrow: Right 7">
            <a:extLst>
              <a:ext uri="{FF2B5EF4-FFF2-40B4-BE49-F238E27FC236}">
                <a16:creationId xmlns:a16="http://schemas.microsoft.com/office/drawing/2014/main" id="{9AE72EA6-505A-13B8-0EEC-A3DE1FEB7DC5}"/>
              </a:ext>
            </a:extLst>
          </p:cNvPr>
          <p:cNvSpPr/>
          <p:nvPr/>
        </p:nvSpPr>
        <p:spPr>
          <a:xfrm rot="1837521">
            <a:off x="4516388" y="4163185"/>
            <a:ext cx="966334" cy="2797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074FD6D9-DB79-48B2-4112-EC12D62B2D48}"/>
              </a:ext>
            </a:extLst>
          </p:cNvPr>
          <p:cNvSpPr/>
          <p:nvPr/>
        </p:nvSpPr>
        <p:spPr>
          <a:xfrm rot="10800000">
            <a:off x="9573492" y="5679683"/>
            <a:ext cx="914400" cy="3186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3F0B8A5-8CAF-D168-FAAC-8A33D9E887FF}"/>
              </a:ext>
            </a:extLst>
          </p:cNvPr>
          <p:cNvPicPr>
            <a:picLocks noChangeAspect="1"/>
          </p:cNvPicPr>
          <p:nvPr/>
        </p:nvPicPr>
        <p:blipFill rotWithShape="1">
          <a:blip r:embed="rId3"/>
          <a:srcRect l="943"/>
          <a:stretch/>
        </p:blipFill>
        <p:spPr>
          <a:xfrm>
            <a:off x="4041156" y="8468"/>
            <a:ext cx="8150844" cy="1005840"/>
          </a:xfrm>
          <a:prstGeom prst="rect">
            <a:avLst/>
          </a:prstGeom>
        </p:spPr>
      </p:pic>
    </p:spTree>
    <p:extLst>
      <p:ext uri="{BB962C8B-B14F-4D97-AF65-F5344CB8AC3E}">
        <p14:creationId xmlns:p14="http://schemas.microsoft.com/office/powerpoint/2010/main" val="1034811249"/>
      </p:ext>
    </p:extLst>
  </p:cSld>
  <p:clrMapOvr>
    <a:masterClrMapping/>
  </p:clrMapOvr>
  <mc:AlternateContent xmlns:mc="http://schemas.openxmlformats.org/markup-compatibility/2006" xmlns:p159="http://schemas.microsoft.com/office/powerpoint/2015/09/main">
    <mc:Choice Requires="p159">
      <p:transition spd="slow" advClick="0" advTm="30000">
        <p159:morph option="byObject"/>
      </p:transition>
    </mc:Choice>
    <mc:Fallback xmlns="">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1000"/>
                                        <p:tgtEl>
                                          <p:spTgt spid="2"/>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500"/>
                                        <p:tgtEl>
                                          <p:spTgt spid="3">
                                            <p:txEl>
                                              <p:pRg st="0" end="0"/>
                                            </p:txEl>
                                          </p:spTgt>
                                        </p:tgtEl>
                                      </p:cBhvr>
                                    </p:animEffect>
                                    <p:anim calcmode="lin" valueType="num">
                                      <p:cBhvr>
                                        <p:cTn id="18"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42" presetClass="entr" presetSubtype="0" fill="hold"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500"/>
                                        <p:tgtEl>
                                          <p:spTgt spid="3">
                                            <p:txEl>
                                              <p:pRg st="1" end="1"/>
                                            </p:txEl>
                                          </p:spTgt>
                                        </p:tgtEl>
                                      </p:cBhvr>
                                    </p:animEffect>
                                    <p:anim calcmode="lin" valueType="num">
                                      <p:cBhvr>
                                        <p:cTn id="24"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42" presetClass="entr" presetSubtype="0" fill="hold" nodeType="after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500"/>
                                        <p:tgtEl>
                                          <p:spTgt spid="3">
                                            <p:txEl>
                                              <p:pRg st="2" end="2"/>
                                            </p:txEl>
                                          </p:spTgt>
                                        </p:tgtEl>
                                      </p:cBhvr>
                                    </p:animEffect>
                                    <p:anim calcmode="lin" valueType="num">
                                      <p:cBhvr>
                                        <p:cTn id="30"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6500"/>
                            </p:stCondLst>
                            <p:childTnLst>
                              <p:par>
                                <p:cTn id="33" presetID="10" presetClass="entr" presetSubtype="0" fill="hold" nodeType="afterEffect">
                                  <p:stCondLst>
                                    <p:cond delay="25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2000"/>
                                        <p:tgtEl>
                                          <p:spTgt spid="4"/>
                                        </p:tgtEl>
                                      </p:cBhvr>
                                    </p:animEffect>
                                  </p:childTnLst>
                                </p:cTn>
                              </p:par>
                            </p:childTnLst>
                          </p:cTn>
                        </p:par>
                        <p:par>
                          <p:cTn id="36" fill="hold">
                            <p:stCondLst>
                              <p:cond delay="8750"/>
                            </p:stCondLst>
                            <p:childTnLst>
                              <p:par>
                                <p:cTn id="37" presetID="22" presetClass="entr" presetSubtype="8"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1000"/>
                                        <p:tgtEl>
                                          <p:spTgt spid="8"/>
                                        </p:tgtEl>
                                      </p:cBhvr>
                                    </p:animEffect>
                                  </p:childTnLst>
                                </p:cTn>
                              </p:par>
                            </p:childTnLst>
                          </p:cTn>
                        </p:par>
                        <p:par>
                          <p:cTn id="40" fill="hold">
                            <p:stCondLst>
                              <p:cond delay="9750"/>
                            </p:stCondLst>
                            <p:childTnLst>
                              <p:par>
                                <p:cTn id="41" presetID="22" presetClass="entr" presetSubtype="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right)">
                                      <p:cBhvr>
                                        <p:cTn id="4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Rectangle 4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4BF7055-544A-8C4B-FAFB-57016EDFAB9B}"/>
              </a:ext>
            </a:extLst>
          </p:cNvPr>
          <p:cNvSpPr>
            <a:spLocks noGrp="1"/>
          </p:cNvSpPr>
          <p:nvPr>
            <p:ph idx="1"/>
          </p:nvPr>
        </p:nvSpPr>
        <p:spPr>
          <a:xfrm>
            <a:off x="4037826" y="940370"/>
            <a:ext cx="7703873" cy="2184722"/>
          </a:xfrm>
        </p:spPr>
        <p:txBody>
          <a:bodyPr anchor="ctr">
            <a:normAutofit/>
          </a:bodyPr>
          <a:lstStyle/>
          <a:p>
            <a:pPr marL="0" lvl="1" indent="0">
              <a:lnSpc>
                <a:spcPct val="100000"/>
              </a:lnSpc>
              <a:spcBef>
                <a:spcPts val="1200"/>
              </a:spcBef>
              <a:buNone/>
            </a:pPr>
            <a:r>
              <a:rPr lang="en-US" b="1" dirty="0"/>
              <a:t>COMMENT TRANSMETTRE VOS DOCUMENTS (suite)</a:t>
            </a:r>
            <a:endParaRPr lang="en-US" dirty="0">
              <a:ea typeface="Calibri" panose="020F0502020204030204" pitchFamily="34" charset="0"/>
            </a:endParaRPr>
          </a:p>
          <a:p>
            <a:pPr marL="0" lvl="1" indent="0">
              <a:lnSpc>
                <a:spcPct val="100000"/>
              </a:lnSpc>
              <a:spcBef>
                <a:spcPts val="1800"/>
              </a:spcBef>
              <a:spcAft>
                <a:spcPts val="600"/>
              </a:spcAft>
              <a:buNone/>
            </a:pPr>
            <a:r>
              <a:rPr lang="en-US" sz="2000" b="1" cap="all" dirty="0"/>
              <a:t>COURRIEL DE CONFIRMATION</a:t>
            </a:r>
          </a:p>
          <a:p>
            <a:pPr marL="457200" lvl="1" indent="0">
              <a:buNone/>
            </a:pPr>
            <a:endParaRPr lang="en-US" sz="800" b="1" cap="all" dirty="0"/>
          </a:p>
          <a:p>
            <a:r>
              <a:rPr lang="fr-CA" sz="2000" dirty="0"/>
              <a:t>Un courriel de confirmation vous sera envoyé une fois les documents reçus. </a:t>
            </a:r>
          </a:p>
        </p:txBody>
      </p:sp>
      <p:sp>
        <p:nvSpPr>
          <p:cNvPr id="2" name="Title 1">
            <a:extLst>
              <a:ext uri="{FF2B5EF4-FFF2-40B4-BE49-F238E27FC236}">
                <a16:creationId xmlns:a16="http://schemas.microsoft.com/office/drawing/2014/main" id="{12FF148A-05F1-42A3-BC35-CD41A7EDA185}"/>
              </a:ext>
            </a:extLst>
          </p:cNvPr>
          <p:cNvSpPr txBox="1">
            <a:spLocks/>
          </p:cNvSpPr>
          <p:nvPr/>
        </p:nvSpPr>
        <p:spPr>
          <a:xfrm>
            <a:off x="578494" y="2535099"/>
            <a:ext cx="2880828" cy="30719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3100" cap="all" dirty="0">
                <a:solidFill>
                  <a:srgbClr val="FFFFFF"/>
                </a:solidFill>
              </a:rPr>
              <a:t>portail de documents</a:t>
            </a:r>
            <a:br>
              <a:rPr lang="fr-CA" sz="3100" cap="all" dirty="0">
                <a:solidFill>
                  <a:srgbClr val="FFFFFF"/>
                </a:solidFill>
              </a:rPr>
            </a:br>
            <a:r>
              <a:rPr lang="fr-CA" sz="3100" cap="all" dirty="0">
                <a:solidFill>
                  <a:srgbClr val="FFFFFF"/>
                </a:solidFill>
              </a:rPr>
              <a:t>électroniques</a:t>
            </a:r>
            <a:br>
              <a:rPr lang="en-US" sz="3100" cap="all" dirty="0">
                <a:solidFill>
                  <a:srgbClr val="FFFFFF"/>
                </a:solidFill>
              </a:rPr>
            </a:br>
            <a:br>
              <a:rPr lang="en-US" sz="3100" cap="all" dirty="0">
                <a:solidFill>
                  <a:srgbClr val="FFFFFF"/>
                </a:solidFill>
              </a:rPr>
            </a:br>
            <a:r>
              <a:rPr lang="en-US" sz="3100" b="1" cap="all" dirty="0">
                <a:solidFill>
                  <a:srgbClr val="FFFFFF"/>
                </a:solidFill>
              </a:rPr>
              <a:t>transmission des documents</a:t>
            </a:r>
            <a:endParaRPr lang="en-US" sz="3100" b="1" dirty="0">
              <a:solidFill>
                <a:srgbClr val="FFFFFF"/>
              </a:solidFill>
            </a:endParaRPr>
          </a:p>
        </p:txBody>
      </p:sp>
      <p:pic>
        <p:nvPicPr>
          <p:cNvPr id="4" name="Picture 3">
            <a:extLst>
              <a:ext uri="{FF2B5EF4-FFF2-40B4-BE49-F238E27FC236}">
                <a16:creationId xmlns:a16="http://schemas.microsoft.com/office/drawing/2014/main" id="{1EF4E10C-CA7A-8364-0E9A-B859B319267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004732" y="3145368"/>
            <a:ext cx="5943600" cy="3474720"/>
          </a:xfrm>
          <a:prstGeom prst="rect">
            <a:avLst/>
          </a:prstGeom>
          <a:noFill/>
          <a:ln>
            <a:noFill/>
          </a:ln>
        </p:spPr>
      </p:pic>
      <p:pic>
        <p:nvPicPr>
          <p:cNvPr id="6" name="Picture 5">
            <a:extLst>
              <a:ext uri="{FF2B5EF4-FFF2-40B4-BE49-F238E27FC236}">
                <a16:creationId xmlns:a16="http://schemas.microsoft.com/office/drawing/2014/main" id="{78060621-B9C8-D64D-31F6-BF549A3491C4}"/>
              </a:ext>
            </a:extLst>
          </p:cNvPr>
          <p:cNvPicPr>
            <a:picLocks noChangeAspect="1"/>
          </p:cNvPicPr>
          <p:nvPr/>
        </p:nvPicPr>
        <p:blipFill rotWithShape="1">
          <a:blip r:embed="rId3"/>
          <a:srcRect l="943"/>
          <a:stretch/>
        </p:blipFill>
        <p:spPr>
          <a:xfrm>
            <a:off x="4041156" y="8468"/>
            <a:ext cx="8150844" cy="1005840"/>
          </a:xfrm>
          <a:prstGeom prst="rect">
            <a:avLst/>
          </a:prstGeom>
        </p:spPr>
      </p:pic>
    </p:spTree>
    <p:extLst>
      <p:ext uri="{BB962C8B-B14F-4D97-AF65-F5344CB8AC3E}">
        <p14:creationId xmlns:p14="http://schemas.microsoft.com/office/powerpoint/2010/main" val="964177924"/>
      </p:ext>
    </p:extLst>
  </p:cSld>
  <p:clrMapOvr>
    <a:masterClrMapping/>
  </p:clrMapOvr>
  <mc:AlternateContent xmlns:mc="http://schemas.openxmlformats.org/markup-compatibility/2006" xmlns:p159="http://schemas.microsoft.com/office/powerpoint/2015/09/main">
    <mc:Choice Requires="p159">
      <p:transition spd="slow" advClick="0" advTm="30000">
        <p159:morph option="byObject"/>
      </p:transition>
    </mc:Choice>
    <mc:Fallback xmlns="">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1000"/>
                                        <p:tgtEl>
                                          <p:spTgt spid="6"/>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500"/>
                                        <p:tgtEl>
                                          <p:spTgt spid="3">
                                            <p:txEl>
                                              <p:pRg st="0" end="0"/>
                                            </p:txEl>
                                          </p:spTgt>
                                        </p:tgtEl>
                                      </p:cBhvr>
                                    </p:animEffect>
                                    <p:anim calcmode="lin" valueType="num">
                                      <p:cBhvr>
                                        <p:cTn id="18"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42" presetClass="entr" presetSubtype="0" fill="hold"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500"/>
                                        <p:tgtEl>
                                          <p:spTgt spid="3">
                                            <p:txEl>
                                              <p:pRg st="1" end="1"/>
                                            </p:txEl>
                                          </p:spTgt>
                                        </p:tgtEl>
                                      </p:cBhvr>
                                    </p:animEffect>
                                    <p:anim calcmode="lin" valueType="num">
                                      <p:cBhvr>
                                        <p:cTn id="24"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42" presetClass="entr" presetSubtype="0" fill="hold"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500"/>
                                        <p:tgtEl>
                                          <p:spTgt spid="3">
                                            <p:txEl>
                                              <p:pRg st="3" end="3"/>
                                            </p:txEl>
                                          </p:spTgt>
                                        </p:tgtEl>
                                      </p:cBhvr>
                                    </p:animEffect>
                                    <p:anim calcmode="lin" valueType="num">
                                      <p:cBhvr>
                                        <p:cTn id="30" dur="1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2" fill="hold">
                            <p:stCondLst>
                              <p:cond delay="6500"/>
                            </p:stCondLst>
                            <p:childTnLst>
                              <p:par>
                                <p:cTn id="33" presetID="10" presetClass="entr" presetSubtype="0" fill="hold" nodeType="afterEffect">
                                  <p:stCondLst>
                                    <p:cond delay="25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Rectangle 4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4BF7055-544A-8C4B-FAFB-57016EDFAB9B}"/>
              </a:ext>
            </a:extLst>
          </p:cNvPr>
          <p:cNvSpPr>
            <a:spLocks noGrp="1"/>
          </p:cNvSpPr>
          <p:nvPr>
            <p:ph idx="1"/>
          </p:nvPr>
        </p:nvSpPr>
        <p:spPr>
          <a:xfrm>
            <a:off x="4174150" y="1157371"/>
            <a:ext cx="7858899" cy="2656760"/>
          </a:xfrm>
        </p:spPr>
        <p:txBody>
          <a:bodyPr anchor="ctr">
            <a:normAutofit fontScale="92500" lnSpcReduction="10000"/>
          </a:bodyPr>
          <a:lstStyle/>
          <a:p>
            <a:pPr marL="0" lvl="1" indent="0">
              <a:lnSpc>
                <a:spcPct val="120000"/>
              </a:lnSpc>
              <a:spcBef>
                <a:spcPts val="0"/>
              </a:spcBef>
              <a:spcAft>
                <a:spcPts val="1200"/>
              </a:spcAft>
              <a:buNone/>
            </a:pPr>
            <a:r>
              <a:rPr lang="en-US" sz="2600" b="1" cap="all" dirty="0"/>
              <a:t>COMMENT Récupérer vos documents</a:t>
            </a:r>
            <a:endParaRPr lang="fr-FR" sz="2600" dirty="0"/>
          </a:p>
          <a:p>
            <a:pPr marL="0" indent="0">
              <a:lnSpc>
                <a:spcPct val="100000"/>
              </a:lnSpc>
              <a:spcBef>
                <a:spcPts val="0"/>
              </a:spcBef>
              <a:buNone/>
            </a:pPr>
            <a:endParaRPr lang="fr-FR" sz="900" dirty="0"/>
          </a:p>
          <a:p>
            <a:pPr>
              <a:lnSpc>
                <a:spcPct val="100000"/>
              </a:lnSpc>
              <a:spcBef>
                <a:spcPts val="0"/>
              </a:spcBef>
            </a:pPr>
            <a:r>
              <a:rPr lang="fr-FR" sz="2200" dirty="0"/>
              <a:t>La fonctionnalité </a:t>
            </a:r>
            <a:r>
              <a:rPr lang="fr-FR" sz="2200" b="1" dirty="0"/>
              <a:t>RÉCUPÉRER des documents</a:t>
            </a:r>
            <a:r>
              <a:rPr lang="fr-FR" sz="2200" dirty="0"/>
              <a:t> permet aux utilisateurs dûment inscrits de récupérer les documents liés aux événements auxquels ils participent. </a:t>
            </a:r>
          </a:p>
          <a:p>
            <a:pPr marL="0" indent="0">
              <a:lnSpc>
                <a:spcPct val="100000"/>
              </a:lnSpc>
              <a:spcBef>
                <a:spcPts val="0"/>
              </a:spcBef>
              <a:buNone/>
            </a:pPr>
            <a:endParaRPr lang="fr-FR" sz="1300" dirty="0"/>
          </a:p>
          <a:p>
            <a:pPr>
              <a:lnSpc>
                <a:spcPct val="100000"/>
              </a:lnSpc>
              <a:spcBef>
                <a:spcPts val="0"/>
              </a:spcBef>
            </a:pPr>
            <a:r>
              <a:rPr lang="fr-FR" sz="2200" dirty="0"/>
              <a:t>Seuls les utilisateurs avec un profil approuvé et associés à un événement spécifique peuvent accéder aux documents qui sont disponibles pour récupération.</a:t>
            </a:r>
            <a:endParaRPr lang="en-US" sz="2200" dirty="0"/>
          </a:p>
        </p:txBody>
      </p:sp>
      <p:sp>
        <p:nvSpPr>
          <p:cNvPr id="5" name="TextBox 4">
            <a:extLst>
              <a:ext uri="{FF2B5EF4-FFF2-40B4-BE49-F238E27FC236}">
                <a16:creationId xmlns:a16="http://schemas.microsoft.com/office/drawing/2014/main" id="{60B2554F-A063-4AAA-574B-01E39680E3C1}"/>
              </a:ext>
            </a:extLst>
          </p:cNvPr>
          <p:cNvSpPr txBox="1"/>
          <p:nvPr/>
        </p:nvSpPr>
        <p:spPr>
          <a:xfrm>
            <a:off x="4258289" y="5885623"/>
            <a:ext cx="7784545" cy="830997"/>
          </a:xfrm>
          <a:prstGeom prst="rect">
            <a:avLst/>
          </a:prstGeom>
          <a:noFill/>
          <a:ln>
            <a:solidFill>
              <a:schemeClr val="accent1"/>
            </a:solidFill>
          </a:ln>
        </p:spPr>
        <p:txBody>
          <a:bodyPr wrap="square">
            <a:spAutoFit/>
          </a:bodyPr>
          <a:lstStyle/>
          <a:p>
            <a:r>
              <a:rPr lang="fr-FR" sz="1600" b="1" dirty="0"/>
              <a:t>Note : </a:t>
            </a:r>
            <a:r>
              <a:rPr lang="fr-FR" sz="1600" dirty="0"/>
              <a:t>La liste qui apparaîtra à l’écran comprend l’ensemble des documents disponibles pour tous les événements. Cependant, vous n’aurez accès qu’aux documents qui se rapportent à votre événement.</a:t>
            </a:r>
            <a:endParaRPr lang="en-US" sz="1600" dirty="0"/>
          </a:p>
        </p:txBody>
      </p:sp>
      <p:sp>
        <p:nvSpPr>
          <p:cNvPr id="9" name="Title 1">
            <a:extLst>
              <a:ext uri="{FF2B5EF4-FFF2-40B4-BE49-F238E27FC236}">
                <a16:creationId xmlns:a16="http://schemas.microsoft.com/office/drawing/2014/main" id="{132D779B-9006-CE05-6E34-5AC4C57F6D0A}"/>
              </a:ext>
            </a:extLst>
          </p:cNvPr>
          <p:cNvSpPr txBox="1">
            <a:spLocks/>
          </p:cNvSpPr>
          <p:nvPr/>
        </p:nvSpPr>
        <p:spPr>
          <a:xfrm>
            <a:off x="578494" y="2535101"/>
            <a:ext cx="2880828" cy="30719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3100" cap="all" dirty="0">
                <a:solidFill>
                  <a:srgbClr val="FFFFFF"/>
                </a:solidFill>
              </a:rPr>
              <a:t>portail de documents</a:t>
            </a:r>
            <a:br>
              <a:rPr lang="fr-CA" sz="3100" cap="all" dirty="0">
                <a:solidFill>
                  <a:srgbClr val="FFFFFF"/>
                </a:solidFill>
              </a:rPr>
            </a:br>
            <a:r>
              <a:rPr lang="fr-CA" sz="3100" cap="all" dirty="0">
                <a:solidFill>
                  <a:srgbClr val="FFFFFF"/>
                </a:solidFill>
              </a:rPr>
              <a:t>électroniques</a:t>
            </a:r>
            <a:br>
              <a:rPr lang="fr-CA" sz="3100" cap="all" dirty="0">
                <a:solidFill>
                  <a:srgbClr val="FFFFFF"/>
                </a:solidFill>
              </a:rPr>
            </a:br>
            <a:br>
              <a:rPr lang="fr-CA" sz="3100" cap="all" dirty="0">
                <a:solidFill>
                  <a:srgbClr val="FFFFFF"/>
                </a:solidFill>
              </a:rPr>
            </a:br>
            <a:r>
              <a:rPr lang="fr-CA" sz="3100" b="1" cap="all" dirty="0">
                <a:solidFill>
                  <a:srgbClr val="FFFFFF"/>
                </a:solidFill>
              </a:rPr>
              <a:t>récupération des documents</a:t>
            </a:r>
            <a:endParaRPr lang="fr-CA" sz="3100" b="1" dirty="0">
              <a:solidFill>
                <a:srgbClr val="FFFFFF"/>
              </a:solidFill>
            </a:endParaRPr>
          </a:p>
        </p:txBody>
      </p:sp>
      <p:sp>
        <p:nvSpPr>
          <p:cNvPr id="7" name="TextBox 6">
            <a:extLst>
              <a:ext uri="{FF2B5EF4-FFF2-40B4-BE49-F238E27FC236}">
                <a16:creationId xmlns:a16="http://schemas.microsoft.com/office/drawing/2014/main" id="{3A4A0564-56A3-1EBA-C5CE-6BB94F8DC0CF}"/>
              </a:ext>
            </a:extLst>
          </p:cNvPr>
          <p:cNvSpPr txBox="1"/>
          <p:nvPr/>
        </p:nvSpPr>
        <p:spPr>
          <a:xfrm>
            <a:off x="4442093" y="4957672"/>
            <a:ext cx="7342584" cy="707886"/>
          </a:xfrm>
          <a:prstGeom prst="rect">
            <a:avLst/>
          </a:prstGeom>
          <a:noFill/>
        </p:spPr>
        <p:txBody>
          <a:bodyPr wrap="square">
            <a:spAutoFit/>
          </a:bodyPr>
          <a:lstStyle/>
          <a:p>
            <a:r>
              <a:rPr lang="fr-FR" sz="2000" dirty="0"/>
              <a:t>Les droits d’accès sont attribués aux utilisateurs en fonction de chaque événement. </a:t>
            </a:r>
            <a:endParaRPr lang="en-US" sz="2000" dirty="0"/>
          </a:p>
        </p:txBody>
      </p:sp>
      <p:pic>
        <p:nvPicPr>
          <p:cNvPr id="10" name="Picture 9">
            <a:extLst>
              <a:ext uri="{FF2B5EF4-FFF2-40B4-BE49-F238E27FC236}">
                <a16:creationId xmlns:a16="http://schemas.microsoft.com/office/drawing/2014/main" id="{465B3E93-EC4B-58BA-C229-8CE11F2F776B}"/>
              </a:ext>
            </a:extLst>
          </p:cNvPr>
          <p:cNvPicPr>
            <a:picLocks noChangeAspect="1"/>
          </p:cNvPicPr>
          <p:nvPr/>
        </p:nvPicPr>
        <p:blipFill>
          <a:blip r:embed="rId2"/>
          <a:stretch>
            <a:fillRect/>
          </a:stretch>
        </p:blipFill>
        <p:spPr>
          <a:xfrm>
            <a:off x="4561014" y="3824269"/>
            <a:ext cx="5943600" cy="957580"/>
          </a:xfrm>
          <a:prstGeom prst="rect">
            <a:avLst/>
          </a:prstGeom>
        </p:spPr>
      </p:pic>
      <p:cxnSp>
        <p:nvCxnSpPr>
          <p:cNvPr id="11" name="Straight Arrow Connector 10">
            <a:extLst>
              <a:ext uri="{FF2B5EF4-FFF2-40B4-BE49-F238E27FC236}">
                <a16:creationId xmlns:a16="http://schemas.microsoft.com/office/drawing/2014/main" id="{DD1367D8-D363-5B4D-47DB-95DFFF4B8E38}"/>
              </a:ext>
            </a:extLst>
          </p:cNvPr>
          <p:cNvCxnSpPr>
            <a:cxnSpLocks/>
          </p:cNvCxnSpPr>
          <p:nvPr/>
        </p:nvCxnSpPr>
        <p:spPr>
          <a:xfrm flipH="1">
            <a:off x="8150561" y="3585208"/>
            <a:ext cx="803198" cy="59922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F2A0B88-55DB-4610-68EF-E9559D3D910B}"/>
              </a:ext>
            </a:extLst>
          </p:cNvPr>
          <p:cNvPicPr>
            <a:picLocks noChangeAspect="1"/>
          </p:cNvPicPr>
          <p:nvPr/>
        </p:nvPicPr>
        <p:blipFill rotWithShape="1">
          <a:blip r:embed="rId3"/>
          <a:srcRect l="943"/>
          <a:stretch/>
        </p:blipFill>
        <p:spPr>
          <a:xfrm>
            <a:off x="4041156" y="8468"/>
            <a:ext cx="8150844" cy="1005840"/>
          </a:xfrm>
          <a:prstGeom prst="rect">
            <a:avLst/>
          </a:prstGeom>
        </p:spPr>
      </p:pic>
    </p:spTree>
    <p:extLst>
      <p:ext uri="{BB962C8B-B14F-4D97-AF65-F5344CB8AC3E}">
        <p14:creationId xmlns:p14="http://schemas.microsoft.com/office/powerpoint/2010/main" val="110093224"/>
      </p:ext>
    </p:extLst>
  </p:cSld>
  <p:clrMapOvr>
    <a:masterClrMapping/>
  </p:clrMapOvr>
  <mc:AlternateContent xmlns:mc="http://schemas.openxmlformats.org/markup-compatibility/2006" xmlns:p159="http://schemas.microsoft.com/office/powerpoint/2015/09/main">
    <mc:Choice Requires="p159">
      <p:transition spd="slow" advClick="0" advTm="30000">
        <p159:morph option="byObject"/>
      </p:transition>
    </mc:Choice>
    <mc:Fallback xmlns="">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1000"/>
                                        <p:tgtEl>
                                          <p:spTgt spid="4"/>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500"/>
                                        <p:tgtEl>
                                          <p:spTgt spid="3">
                                            <p:txEl>
                                              <p:pRg st="0" end="0"/>
                                            </p:txEl>
                                          </p:spTgt>
                                        </p:tgtEl>
                                      </p:cBhvr>
                                    </p:animEffect>
                                    <p:anim calcmode="lin" valueType="num">
                                      <p:cBhvr>
                                        <p:cTn id="18"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42" presetClass="entr" presetSubtype="0"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500"/>
                                        <p:tgtEl>
                                          <p:spTgt spid="3">
                                            <p:txEl>
                                              <p:pRg st="2" end="2"/>
                                            </p:txEl>
                                          </p:spTgt>
                                        </p:tgtEl>
                                      </p:cBhvr>
                                    </p:animEffect>
                                    <p:anim calcmode="lin" valueType="num">
                                      <p:cBhvr>
                                        <p:cTn id="24"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42"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500"/>
                                        <p:tgtEl>
                                          <p:spTgt spid="3">
                                            <p:txEl>
                                              <p:pRg st="4" end="4"/>
                                            </p:txEl>
                                          </p:spTgt>
                                        </p:tgtEl>
                                      </p:cBhvr>
                                    </p:animEffect>
                                    <p:anim calcmode="lin" valueType="num">
                                      <p:cBhvr>
                                        <p:cTn id="30" dur="1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2" fill="hold">
                            <p:stCondLst>
                              <p:cond delay="6500"/>
                            </p:stCondLst>
                            <p:childTnLst>
                              <p:par>
                                <p:cTn id="33" presetID="10" presetClass="entr" presetSubtype="0" fill="hold" nodeType="afterEffect">
                                  <p:stCondLst>
                                    <p:cond delay="25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2000"/>
                                        <p:tgtEl>
                                          <p:spTgt spid="10"/>
                                        </p:tgtEl>
                                      </p:cBhvr>
                                    </p:animEffect>
                                  </p:childTnLst>
                                </p:cTn>
                              </p:par>
                            </p:childTnLst>
                          </p:cTn>
                        </p:par>
                        <p:par>
                          <p:cTn id="36" fill="hold">
                            <p:stCondLst>
                              <p:cond delay="8750"/>
                            </p:stCondLst>
                            <p:childTnLst>
                              <p:par>
                                <p:cTn id="37" presetID="22" presetClass="entr" presetSubtype="2"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right)">
                                      <p:cBhvr>
                                        <p:cTn id="39" dur="1000"/>
                                        <p:tgtEl>
                                          <p:spTgt spid="11"/>
                                        </p:tgtEl>
                                      </p:cBhvr>
                                    </p:animEffect>
                                  </p:childTnLst>
                                </p:cTn>
                              </p:par>
                            </p:childTnLst>
                          </p:cTn>
                        </p:par>
                        <p:par>
                          <p:cTn id="40" fill="hold">
                            <p:stCondLst>
                              <p:cond delay="9750"/>
                            </p:stCondLst>
                            <p:childTnLst>
                              <p:par>
                                <p:cTn id="41" presetID="42" presetClass="entr" presetSubtype="0" fill="hold" nodeType="after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Effect transition="in" filter="fade">
                                      <p:cBhvr>
                                        <p:cTn id="43" dur="1500"/>
                                        <p:tgtEl>
                                          <p:spTgt spid="7">
                                            <p:txEl>
                                              <p:pRg st="0" end="0"/>
                                            </p:txEl>
                                          </p:spTgt>
                                        </p:tgtEl>
                                      </p:cBhvr>
                                    </p:animEffect>
                                    <p:anim calcmode="lin" valueType="num">
                                      <p:cBhvr>
                                        <p:cTn id="44" dur="1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5" dur="15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11250"/>
                            </p:stCondLst>
                            <p:childTnLst>
                              <p:par>
                                <p:cTn id="47" presetID="10" presetClass="entr" presetSubtype="0" fill="hold" grpId="0" nodeType="afterEffect">
                                  <p:stCondLst>
                                    <p:cond delay="25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Rectangle 4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6BB528E3-6C12-E46F-D1BC-3563E58369A2}"/>
              </a:ext>
            </a:extLst>
          </p:cNvPr>
          <p:cNvSpPr txBox="1"/>
          <p:nvPr/>
        </p:nvSpPr>
        <p:spPr>
          <a:xfrm>
            <a:off x="4328927" y="1107060"/>
            <a:ext cx="7650479" cy="1723549"/>
          </a:xfrm>
          <a:prstGeom prst="rect">
            <a:avLst/>
          </a:prstGeom>
          <a:noFill/>
        </p:spPr>
        <p:txBody>
          <a:bodyPr wrap="square">
            <a:spAutoFit/>
          </a:bodyPr>
          <a:lstStyle/>
          <a:p>
            <a:r>
              <a:rPr lang="en-US" sz="2400" b="1" cap="all" dirty="0"/>
              <a:t>COMMENT Récupérer vos documents </a:t>
            </a:r>
            <a:r>
              <a:rPr lang="en-US" sz="2400" b="1" dirty="0"/>
              <a:t>(suite)</a:t>
            </a:r>
            <a:endParaRPr lang="fr-FR" sz="2400" dirty="0"/>
          </a:p>
          <a:p>
            <a:endParaRPr lang="fr-CA" sz="1100" b="1" dirty="0"/>
          </a:p>
          <a:p>
            <a:r>
              <a:rPr lang="fr-CA" sz="2000" b="1" dirty="0"/>
              <a:t>COURRIEL DE CONFIRMATION</a:t>
            </a:r>
          </a:p>
          <a:p>
            <a:endParaRPr lang="fr-CA" sz="1100" dirty="0"/>
          </a:p>
          <a:p>
            <a:pPr marL="342900" indent="-342900">
              <a:buFont typeface="Arial" panose="020B0604020202020204" pitchFamily="34" charset="0"/>
              <a:buChar char="•"/>
            </a:pPr>
            <a:r>
              <a:rPr lang="fr-FR" sz="2000" dirty="0"/>
              <a:t>Une notification par courriel est envoyée chaque fois qu’un document est disponible pour récupération.</a:t>
            </a:r>
            <a:r>
              <a:rPr lang="fr-CA" sz="2000" dirty="0"/>
              <a:t>(voir ci-dessous)</a:t>
            </a:r>
            <a:endParaRPr lang="en-US" sz="2000" dirty="0"/>
          </a:p>
        </p:txBody>
      </p:sp>
      <p:sp>
        <p:nvSpPr>
          <p:cNvPr id="23" name="Title 1">
            <a:extLst>
              <a:ext uri="{FF2B5EF4-FFF2-40B4-BE49-F238E27FC236}">
                <a16:creationId xmlns:a16="http://schemas.microsoft.com/office/drawing/2014/main" id="{ED412143-35A9-6D66-56C5-DF84CA8DA37E}"/>
              </a:ext>
            </a:extLst>
          </p:cNvPr>
          <p:cNvSpPr txBox="1">
            <a:spLocks/>
          </p:cNvSpPr>
          <p:nvPr/>
        </p:nvSpPr>
        <p:spPr>
          <a:xfrm>
            <a:off x="578494" y="2535099"/>
            <a:ext cx="2880828" cy="30719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3100" cap="all" dirty="0">
                <a:solidFill>
                  <a:srgbClr val="FFFFFF"/>
                </a:solidFill>
              </a:rPr>
              <a:t>portail de documents</a:t>
            </a:r>
            <a:br>
              <a:rPr lang="fr-CA" sz="3100" cap="all" dirty="0">
                <a:solidFill>
                  <a:srgbClr val="FFFFFF"/>
                </a:solidFill>
              </a:rPr>
            </a:br>
            <a:r>
              <a:rPr lang="fr-CA" sz="3100" cap="all" dirty="0">
                <a:solidFill>
                  <a:srgbClr val="FFFFFF"/>
                </a:solidFill>
              </a:rPr>
              <a:t>électroniques</a:t>
            </a:r>
            <a:br>
              <a:rPr lang="fr-CA" sz="3100" cap="all" dirty="0">
                <a:solidFill>
                  <a:srgbClr val="FFFFFF"/>
                </a:solidFill>
              </a:rPr>
            </a:br>
            <a:br>
              <a:rPr lang="fr-CA" sz="3100" cap="all" dirty="0">
                <a:solidFill>
                  <a:srgbClr val="FFFFFF"/>
                </a:solidFill>
              </a:rPr>
            </a:br>
            <a:r>
              <a:rPr lang="fr-CA" sz="3100" b="1" cap="all" dirty="0">
                <a:solidFill>
                  <a:srgbClr val="FFFFFF"/>
                </a:solidFill>
              </a:rPr>
              <a:t>récupération des documents</a:t>
            </a:r>
            <a:endParaRPr lang="fr-CA" sz="3100" b="1" dirty="0">
              <a:solidFill>
                <a:srgbClr val="FFFFFF"/>
              </a:solidFill>
            </a:endParaRPr>
          </a:p>
        </p:txBody>
      </p:sp>
      <p:pic>
        <p:nvPicPr>
          <p:cNvPr id="2" name="Picture 1">
            <a:extLst>
              <a:ext uri="{FF2B5EF4-FFF2-40B4-BE49-F238E27FC236}">
                <a16:creationId xmlns:a16="http://schemas.microsoft.com/office/drawing/2014/main" id="{9021B8A4-8080-B0D2-A421-CBC8211355E6}"/>
              </a:ext>
            </a:extLst>
          </p:cNvPr>
          <p:cNvPicPr>
            <a:picLocks noChangeAspect="1"/>
          </p:cNvPicPr>
          <p:nvPr/>
        </p:nvPicPr>
        <p:blipFill>
          <a:blip r:embed="rId2"/>
          <a:stretch>
            <a:fillRect/>
          </a:stretch>
        </p:blipFill>
        <p:spPr>
          <a:xfrm>
            <a:off x="4015200" y="8468"/>
            <a:ext cx="8176800" cy="1005840"/>
          </a:xfrm>
          <a:prstGeom prst="rect">
            <a:avLst/>
          </a:prstGeom>
        </p:spPr>
      </p:pic>
      <p:pic>
        <p:nvPicPr>
          <p:cNvPr id="4" name="Picture 3">
            <a:extLst>
              <a:ext uri="{FF2B5EF4-FFF2-40B4-BE49-F238E27FC236}">
                <a16:creationId xmlns:a16="http://schemas.microsoft.com/office/drawing/2014/main" id="{1419564A-62E7-B8C7-227F-E3CEBFB2E76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141585" y="3198384"/>
            <a:ext cx="5943600" cy="3291840"/>
          </a:xfrm>
          <a:prstGeom prst="rect">
            <a:avLst/>
          </a:prstGeom>
          <a:noFill/>
          <a:ln w="12700">
            <a:solidFill>
              <a:srgbClr val="FF0000"/>
            </a:solidFill>
          </a:ln>
        </p:spPr>
      </p:pic>
    </p:spTree>
    <p:extLst>
      <p:ext uri="{BB962C8B-B14F-4D97-AF65-F5344CB8AC3E}">
        <p14:creationId xmlns:p14="http://schemas.microsoft.com/office/powerpoint/2010/main" val="3568382806"/>
      </p:ext>
    </p:extLst>
  </p:cSld>
  <p:clrMapOvr>
    <a:masterClrMapping/>
  </p:clrMapOvr>
  <mc:AlternateContent xmlns:mc="http://schemas.openxmlformats.org/markup-compatibility/2006" xmlns:p159="http://schemas.microsoft.com/office/powerpoint/2015/09/main">
    <mc:Choice Requires="p159">
      <p:transition spd="slow" advClick="0" advTm="30000">
        <p159:morph option="byObject"/>
      </p:transition>
    </mc:Choice>
    <mc:Fallback xmlns="">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1000"/>
                                        <p:tgtEl>
                                          <p:spTgt spid="2"/>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1500"/>
                                        <p:tgtEl>
                                          <p:spTgt spid="22">
                                            <p:txEl>
                                              <p:pRg st="0" end="0"/>
                                            </p:txEl>
                                          </p:spTgt>
                                        </p:tgtEl>
                                      </p:cBhvr>
                                    </p:animEffect>
                                    <p:anim calcmode="lin" valueType="num">
                                      <p:cBhvr>
                                        <p:cTn id="18" dur="1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19" dur="1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42" presetClass="entr" presetSubtype="0" fill="hold" nodeType="afterEffect">
                                  <p:stCondLst>
                                    <p:cond delay="0"/>
                                  </p:stCondLst>
                                  <p:childTnLst>
                                    <p:set>
                                      <p:cBhvr>
                                        <p:cTn id="22" dur="1" fill="hold">
                                          <p:stCondLst>
                                            <p:cond delay="0"/>
                                          </p:stCondLst>
                                        </p:cTn>
                                        <p:tgtEl>
                                          <p:spTgt spid="22">
                                            <p:txEl>
                                              <p:pRg st="2" end="2"/>
                                            </p:txEl>
                                          </p:spTgt>
                                        </p:tgtEl>
                                        <p:attrNameLst>
                                          <p:attrName>style.visibility</p:attrName>
                                        </p:attrNameLst>
                                      </p:cBhvr>
                                      <p:to>
                                        <p:strVal val="visible"/>
                                      </p:to>
                                    </p:set>
                                    <p:animEffect transition="in" filter="fade">
                                      <p:cBhvr>
                                        <p:cTn id="23" dur="1500"/>
                                        <p:tgtEl>
                                          <p:spTgt spid="22">
                                            <p:txEl>
                                              <p:pRg st="2" end="2"/>
                                            </p:txEl>
                                          </p:spTgt>
                                        </p:tgtEl>
                                      </p:cBhvr>
                                    </p:animEffect>
                                    <p:anim calcmode="lin" valueType="num">
                                      <p:cBhvr>
                                        <p:cTn id="24" dur="15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25" dur="15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42" presetClass="entr" presetSubtype="0" fill="hold" nodeType="afterEffect">
                                  <p:stCondLst>
                                    <p:cond delay="0"/>
                                  </p:stCondLst>
                                  <p:childTnLst>
                                    <p:set>
                                      <p:cBhvr>
                                        <p:cTn id="28" dur="1" fill="hold">
                                          <p:stCondLst>
                                            <p:cond delay="0"/>
                                          </p:stCondLst>
                                        </p:cTn>
                                        <p:tgtEl>
                                          <p:spTgt spid="22">
                                            <p:txEl>
                                              <p:pRg st="4" end="4"/>
                                            </p:txEl>
                                          </p:spTgt>
                                        </p:tgtEl>
                                        <p:attrNameLst>
                                          <p:attrName>style.visibility</p:attrName>
                                        </p:attrNameLst>
                                      </p:cBhvr>
                                      <p:to>
                                        <p:strVal val="visible"/>
                                      </p:to>
                                    </p:set>
                                    <p:animEffect transition="in" filter="fade">
                                      <p:cBhvr>
                                        <p:cTn id="29" dur="1500"/>
                                        <p:tgtEl>
                                          <p:spTgt spid="22">
                                            <p:txEl>
                                              <p:pRg st="4" end="4"/>
                                            </p:txEl>
                                          </p:spTgt>
                                        </p:tgtEl>
                                      </p:cBhvr>
                                    </p:animEffect>
                                    <p:anim calcmode="lin" valueType="num">
                                      <p:cBhvr>
                                        <p:cTn id="30" dur="1500" fill="hold"/>
                                        <p:tgtEl>
                                          <p:spTgt spid="22">
                                            <p:txEl>
                                              <p:pRg st="4" end="4"/>
                                            </p:txEl>
                                          </p:spTgt>
                                        </p:tgtEl>
                                        <p:attrNameLst>
                                          <p:attrName>ppt_x</p:attrName>
                                        </p:attrNameLst>
                                      </p:cBhvr>
                                      <p:tavLst>
                                        <p:tav tm="0">
                                          <p:val>
                                            <p:strVal val="#ppt_x"/>
                                          </p:val>
                                        </p:tav>
                                        <p:tav tm="100000">
                                          <p:val>
                                            <p:strVal val="#ppt_x"/>
                                          </p:val>
                                        </p:tav>
                                      </p:tavLst>
                                    </p:anim>
                                    <p:anim calcmode="lin" valueType="num">
                                      <p:cBhvr>
                                        <p:cTn id="31" dur="1500" fill="hold"/>
                                        <p:tgtEl>
                                          <p:spTgt spid="22">
                                            <p:txEl>
                                              <p:pRg st="4" end="4"/>
                                            </p:txEl>
                                          </p:spTgt>
                                        </p:tgtEl>
                                        <p:attrNameLst>
                                          <p:attrName>ppt_y</p:attrName>
                                        </p:attrNameLst>
                                      </p:cBhvr>
                                      <p:tavLst>
                                        <p:tav tm="0">
                                          <p:val>
                                            <p:strVal val="#ppt_y+.1"/>
                                          </p:val>
                                        </p:tav>
                                        <p:tav tm="100000">
                                          <p:val>
                                            <p:strVal val="#ppt_y"/>
                                          </p:val>
                                        </p:tav>
                                      </p:tavLst>
                                    </p:anim>
                                  </p:childTnLst>
                                </p:cTn>
                              </p:par>
                            </p:childTnLst>
                          </p:cTn>
                        </p:par>
                        <p:par>
                          <p:cTn id="32" fill="hold">
                            <p:stCondLst>
                              <p:cond delay="6500"/>
                            </p:stCondLst>
                            <p:childTnLst>
                              <p:par>
                                <p:cTn id="33" presetID="10" presetClass="entr" presetSubtype="0" fill="hold" nodeType="afterEffect">
                                  <p:stCondLst>
                                    <p:cond delay="25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Rectangle 4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6BB528E3-6C12-E46F-D1BC-3563E58369A2}"/>
              </a:ext>
            </a:extLst>
          </p:cNvPr>
          <p:cNvSpPr txBox="1"/>
          <p:nvPr/>
        </p:nvSpPr>
        <p:spPr>
          <a:xfrm>
            <a:off x="4167428" y="1075741"/>
            <a:ext cx="7933132" cy="1200329"/>
          </a:xfrm>
          <a:prstGeom prst="rect">
            <a:avLst/>
          </a:prstGeom>
          <a:noFill/>
        </p:spPr>
        <p:txBody>
          <a:bodyPr wrap="square">
            <a:spAutoFit/>
          </a:bodyPr>
          <a:lstStyle/>
          <a:p>
            <a:r>
              <a:rPr lang="en-US" sz="2400" b="1" dirty="0"/>
              <a:t>COMMENT R</a:t>
            </a:r>
            <a:r>
              <a:rPr lang="fr-CA" sz="2400" b="1" dirty="0"/>
              <a:t>ÉCUPÉRER</a:t>
            </a:r>
            <a:r>
              <a:rPr lang="en-US" sz="2400" b="1" dirty="0"/>
              <a:t> VOS DOCUMENTS (suite)</a:t>
            </a:r>
            <a:endParaRPr lang="en-US" sz="2400" dirty="0">
              <a:ea typeface="Calibri" panose="020F0502020204030204" pitchFamily="34" charset="0"/>
            </a:endParaRPr>
          </a:p>
          <a:p>
            <a:endParaRPr lang="en-US" sz="800" dirty="0"/>
          </a:p>
          <a:p>
            <a:pPr marL="342900" indent="-342900">
              <a:buFont typeface="Arial" panose="020B0604020202020204" pitchFamily="34" charset="0"/>
              <a:buChar char="•"/>
            </a:pPr>
            <a:r>
              <a:rPr lang="en-US" sz="2000" dirty="0" err="1"/>
              <a:t>Cliquez</a:t>
            </a:r>
            <a:r>
              <a:rPr lang="en-US" sz="2000" dirty="0"/>
              <a:t> </a:t>
            </a:r>
            <a:r>
              <a:rPr lang="fr-CA" sz="2000" dirty="0"/>
              <a:t>sur le bouton </a:t>
            </a:r>
            <a:r>
              <a:rPr lang="fr-CA" sz="2000" b="1" dirty="0"/>
              <a:t>RÉCUPÉRER des documents</a:t>
            </a:r>
            <a:r>
              <a:rPr lang="fr-CA" sz="2000" dirty="0"/>
              <a:t> de la page d’accueil du Portail de documents électroniques.</a:t>
            </a:r>
            <a:endParaRPr lang="en-US" sz="2000" dirty="0"/>
          </a:p>
        </p:txBody>
      </p:sp>
      <p:sp>
        <p:nvSpPr>
          <p:cNvPr id="7" name="TextBox 6">
            <a:extLst>
              <a:ext uri="{FF2B5EF4-FFF2-40B4-BE49-F238E27FC236}">
                <a16:creationId xmlns:a16="http://schemas.microsoft.com/office/drawing/2014/main" id="{F57D1092-26B2-749F-DE6F-9FBFAEBE03FB}"/>
              </a:ext>
            </a:extLst>
          </p:cNvPr>
          <p:cNvSpPr txBox="1"/>
          <p:nvPr/>
        </p:nvSpPr>
        <p:spPr>
          <a:xfrm>
            <a:off x="4200910" y="3350033"/>
            <a:ext cx="8176800" cy="646331"/>
          </a:xfrm>
          <a:prstGeom prst="rect">
            <a:avLst/>
          </a:prstGeom>
          <a:noFill/>
        </p:spPr>
        <p:txBody>
          <a:bodyPr wrap="square">
            <a:spAutoFit/>
          </a:bodyPr>
          <a:lstStyle/>
          <a:p>
            <a:pPr marL="342900" lvl="0" indent="-342900">
              <a:buFont typeface="+mj-lt"/>
              <a:buAutoNum type="arabicPeriod"/>
            </a:pPr>
            <a:r>
              <a:rPr lang="fr-CA" dirty="0"/>
              <a:t>Sélectionnez l'événement pour lequel vous souhaitez récupérer des documents.</a:t>
            </a:r>
          </a:p>
          <a:p>
            <a:pPr marL="342900" lvl="0" indent="-342900">
              <a:buFont typeface="+mj-lt"/>
              <a:buAutoNum type="arabicPeriod"/>
            </a:pPr>
            <a:r>
              <a:rPr lang="fr-CA" dirty="0"/>
              <a:t>Sélectionnez le document</a:t>
            </a:r>
            <a:endParaRPr lang="en-US" dirty="0"/>
          </a:p>
        </p:txBody>
      </p:sp>
      <p:sp>
        <p:nvSpPr>
          <p:cNvPr id="24" name="Title 1">
            <a:extLst>
              <a:ext uri="{FF2B5EF4-FFF2-40B4-BE49-F238E27FC236}">
                <a16:creationId xmlns:a16="http://schemas.microsoft.com/office/drawing/2014/main" id="{06AF40E6-5F3F-2E09-4F6F-2F9B24DD8250}"/>
              </a:ext>
            </a:extLst>
          </p:cNvPr>
          <p:cNvSpPr txBox="1">
            <a:spLocks/>
          </p:cNvSpPr>
          <p:nvPr/>
        </p:nvSpPr>
        <p:spPr>
          <a:xfrm>
            <a:off x="597921" y="2535099"/>
            <a:ext cx="2880828" cy="30719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3100" cap="all" dirty="0">
                <a:solidFill>
                  <a:srgbClr val="FFFFFF"/>
                </a:solidFill>
              </a:rPr>
              <a:t>portail de documents</a:t>
            </a:r>
            <a:br>
              <a:rPr lang="fr-CA" sz="3100" cap="all" dirty="0">
                <a:solidFill>
                  <a:srgbClr val="FFFFFF"/>
                </a:solidFill>
              </a:rPr>
            </a:br>
            <a:r>
              <a:rPr lang="fr-CA" sz="3100" cap="all" dirty="0">
                <a:solidFill>
                  <a:srgbClr val="FFFFFF"/>
                </a:solidFill>
              </a:rPr>
              <a:t>électroniques</a:t>
            </a:r>
            <a:br>
              <a:rPr lang="fr-CA" sz="3100" cap="all" dirty="0">
                <a:solidFill>
                  <a:srgbClr val="FFFFFF"/>
                </a:solidFill>
              </a:rPr>
            </a:br>
            <a:br>
              <a:rPr lang="fr-CA" sz="3100" b="1" cap="all" dirty="0">
                <a:solidFill>
                  <a:srgbClr val="FFFFFF"/>
                </a:solidFill>
              </a:rPr>
            </a:br>
            <a:r>
              <a:rPr lang="fr-CA" sz="3100" b="1" cap="all" dirty="0">
                <a:solidFill>
                  <a:srgbClr val="FFFFFF"/>
                </a:solidFill>
              </a:rPr>
              <a:t>récupération des documents</a:t>
            </a:r>
            <a:endParaRPr lang="fr-CA" sz="3100" b="1" dirty="0">
              <a:solidFill>
                <a:srgbClr val="FFFFFF"/>
              </a:solidFill>
            </a:endParaRPr>
          </a:p>
        </p:txBody>
      </p:sp>
      <p:pic>
        <p:nvPicPr>
          <p:cNvPr id="4" name="Picture 3">
            <a:extLst>
              <a:ext uri="{FF2B5EF4-FFF2-40B4-BE49-F238E27FC236}">
                <a16:creationId xmlns:a16="http://schemas.microsoft.com/office/drawing/2014/main" id="{3B75FE2F-948C-3031-FBEE-566B59291CBC}"/>
              </a:ext>
            </a:extLst>
          </p:cNvPr>
          <p:cNvPicPr>
            <a:picLocks noChangeAspect="1"/>
          </p:cNvPicPr>
          <p:nvPr/>
        </p:nvPicPr>
        <p:blipFill>
          <a:blip r:embed="rId2"/>
          <a:stretch>
            <a:fillRect/>
          </a:stretch>
        </p:blipFill>
        <p:spPr>
          <a:xfrm>
            <a:off x="4905054" y="2279638"/>
            <a:ext cx="5943600" cy="957580"/>
          </a:xfrm>
          <a:prstGeom prst="rect">
            <a:avLst/>
          </a:prstGeom>
        </p:spPr>
      </p:pic>
      <p:cxnSp>
        <p:nvCxnSpPr>
          <p:cNvPr id="6" name="Straight Arrow Connector 5">
            <a:extLst>
              <a:ext uri="{FF2B5EF4-FFF2-40B4-BE49-F238E27FC236}">
                <a16:creationId xmlns:a16="http://schemas.microsoft.com/office/drawing/2014/main" id="{A812291C-BDC5-90DF-A1E4-1BBAEC3636EC}"/>
              </a:ext>
            </a:extLst>
          </p:cNvPr>
          <p:cNvCxnSpPr>
            <a:cxnSpLocks/>
          </p:cNvCxnSpPr>
          <p:nvPr/>
        </p:nvCxnSpPr>
        <p:spPr>
          <a:xfrm flipH="1">
            <a:off x="8353733" y="2035355"/>
            <a:ext cx="1224281" cy="683968"/>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C4E4BB3-5255-6DB6-038F-8DBB4F7B2F11}"/>
              </a:ext>
            </a:extLst>
          </p:cNvPr>
          <p:cNvPicPr>
            <a:picLocks noChangeAspect="1"/>
          </p:cNvPicPr>
          <p:nvPr/>
        </p:nvPicPr>
        <p:blipFill rotWithShape="1">
          <a:blip r:embed="rId3"/>
          <a:srcRect l="8440" t="12155" r="9401" b="6363"/>
          <a:stretch/>
        </p:blipFill>
        <p:spPr bwMode="auto">
          <a:xfrm>
            <a:off x="5203088" y="4109180"/>
            <a:ext cx="5546870" cy="2599268"/>
          </a:xfrm>
          <a:prstGeom prst="rect">
            <a:avLst/>
          </a:prstGeom>
          <a:ln>
            <a:noFill/>
          </a:ln>
          <a:extLst>
            <a:ext uri="{53640926-AAD7-44D8-BBD7-CCE9431645EC}">
              <a14:shadowObscured xmlns:a14="http://schemas.microsoft.com/office/drawing/2010/main"/>
            </a:ext>
          </a:extLst>
        </p:spPr>
      </p:pic>
      <p:cxnSp>
        <p:nvCxnSpPr>
          <p:cNvPr id="13" name="Straight Arrow Connector 12">
            <a:extLst>
              <a:ext uri="{FF2B5EF4-FFF2-40B4-BE49-F238E27FC236}">
                <a16:creationId xmlns:a16="http://schemas.microsoft.com/office/drawing/2014/main" id="{A5E53144-9041-11B7-6793-859C4303FE0F}"/>
              </a:ext>
            </a:extLst>
          </p:cNvPr>
          <p:cNvCxnSpPr>
            <a:cxnSpLocks/>
          </p:cNvCxnSpPr>
          <p:nvPr/>
        </p:nvCxnSpPr>
        <p:spPr>
          <a:xfrm>
            <a:off x="9088161" y="5057452"/>
            <a:ext cx="1409062" cy="462208"/>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EEB65BD-D995-1596-7068-9198BE4E4960}"/>
              </a:ext>
            </a:extLst>
          </p:cNvPr>
          <p:cNvCxnSpPr>
            <a:cxnSpLocks/>
          </p:cNvCxnSpPr>
          <p:nvPr/>
        </p:nvCxnSpPr>
        <p:spPr>
          <a:xfrm>
            <a:off x="4561014" y="5430407"/>
            <a:ext cx="1116393" cy="901682"/>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D92C491E-BE0B-E286-1CE6-CB27658ECEF9}"/>
              </a:ext>
            </a:extLst>
          </p:cNvPr>
          <p:cNvPicPr>
            <a:picLocks noChangeAspect="1"/>
          </p:cNvPicPr>
          <p:nvPr/>
        </p:nvPicPr>
        <p:blipFill rotWithShape="1">
          <a:blip r:embed="rId4"/>
          <a:srcRect l="943"/>
          <a:stretch/>
        </p:blipFill>
        <p:spPr>
          <a:xfrm>
            <a:off x="4041156" y="8468"/>
            <a:ext cx="8150844" cy="1005840"/>
          </a:xfrm>
          <a:prstGeom prst="rect">
            <a:avLst/>
          </a:prstGeom>
        </p:spPr>
      </p:pic>
    </p:spTree>
    <p:extLst>
      <p:ext uri="{BB962C8B-B14F-4D97-AF65-F5344CB8AC3E}">
        <p14:creationId xmlns:p14="http://schemas.microsoft.com/office/powerpoint/2010/main" val="1969255618"/>
      </p:ext>
    </p:extLst>
  </p:cSld>
  <p:clrMapOvr>
    <a:masterClrMapping/>
  </p:clrMapOvr>
  <mc:AlternateContent xmlns:mc="http://schemas.openxmlformats.org/markup-compatibility/2006" xmlns:p159="http://schemas.microsoft.com/office/powerpoint/2015/09/main">
    <mc:Choice Requires="p159">
      <p:transition spd="slow" advClick="0" advTm="30000">
        <p159:morph option="byObject"/>
      </p:transition>
    </mc:Choice>
    <mc:Fallback xmlns="">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1000"/>
                                        <p:tgtEl>
                                          <p:spTgt spid="2"/>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1500"/>
                                        <p:tgtEl>
                                          <p:spTgt spid="22">
                                            <p:txEl>
                                              <p:pRg st="0" end="0"/>
                                            </p:txEl>
                                          </p:spTgt>
                                        </p:tgtEl>
                                      </p:cBhvr>
                                    </p:animEffect>
                                    <p:anim calcmode="lin" valueType="num">
                                      <p:cBhvr>
                                        <p:cTn id="18" dur="1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19" dur="1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42" presetClass="entr" presetSubtype="0" fill="hold" nodeType="afterEffect">
                                  <p:stCondLst>
                                    <p:cond delay="0"/>
                                  </p:stCondLst>
                                  <p:childTnLst>
                                    <p:set>
                                      <p:cBhvr>
                                        <p:cTn id="22" dur="1" fill="hold">
                                          <p:stCondLst>
                                            <p:cond delay="0"/>
                                          </p:stCondLst>
                                        </p:cTn>
                                        <p:tgtEl>
                                          <p:spTgt spid="22">
                                            <p:txEl>
                                              <p:pRg st="2" end="2"/>
                                            </p:txEl>
                                          </p:spTgt>
                                        </p:tgtEl>
                                        <p:attrNameLst>
                                          <p:attrName>style.visibility</p:attrName>
                                        </p:attrNameLst>
                                      </p:cBhvr>
                                      <p:to>
                                        <p:strVal val="visible"/>
                                      </p:to>
                                    </p:set>
                                    <p:animEffect transition="in" filter="fade">
                                      <p:cBhvr>
                                        <p:cTn id="23" dur="1500"/>
                                        <p:tgtEl>
                                          <p:spTgt spid="22">
                                            <p:txEl>
                                              <p:pRg st="2" end="2"/>
                                            </p:txEl>
                                          </p:spTgt>
                                        </p:tgtEl>
                                      </p:cBhvr>
                                    </p:animEffect>
                                    <p:anim calcmode="lin" valueType="num">
                                      <p:cBhvr>
                                        <p:cTn id="24" dur="15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25" dur="15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10" presetClass="entr" presetSubtype="0" fill="hold" nodeType="afterEffect">
                                  <p:stCondLst>
                                    <p:cond delay="25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2000"/>
                                        <p:tgtEl>
                                          <p:spTgt spid="4"/>
                                        </p:tgtEl>
                                      </p:cBhvr>
                                    </p:animEffect>
                                  </p:childTnLst>
                                </p:cTn>
                              </p:par>
                            </p:childTnLst>
                          </p:cTn>
                        </p:par>
                        <p:par>
                          <p:cTn id="30" fill="hold">
                            <p:stCondLst>
                              <p:cond delay="7250"/>
                            </p:stCondLst>
                            <p:childTnLst>
                              <p:par>
                                <p:cTn id="31" presetID="22" presetClass="entr" presetSubtype="2"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right)">
                                      <p:cBhvr>
                                        <p:cTn id="33" dur="1000"/>
                                        <p:tgtEl>
                                          <p:spTgt spid="6"/>
                                        </p:tgtEl>
                                      </p:cBhvr>
                                    </p:animEffect>
                                  </p:childTnLst>
                                </p:cTn>
                              </p:par>
                            </p:childTnLst>
                          </p:cTn>
                        </p:par>
                        <p:par>
                          <p:cTn id="34" fill="hold">
                            <p:stCondLst>
                              <p:cond delay="8250"/>
                            </p:stCondLst>
                            <p:childTnLst>
                              <p:par>
                                <p:cTn id="35" presetID="42" presetClass="entr" presetSubtype="0" fill="hold" nodeType="after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fade">
                                      <p:cBhvr>
                                        <p:cTn id="37" dur="1500"/>
                                        <p:tgtEl>
                                          <p:spTgt spid="7">
                                            <p:txEl>
                                              <p:pRg st="0" end="0"/>
                                            </p:txEl>
                                          </p:spTgt>
                                        </p:tgtEl>
                                      </p:cBhvr>
                                    </p:animEffect>
                                    <p:anim calcmode="lin" valueType="num">
                                      <p:cBhvr>
                                        <p:cTn id="38" dur="1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9" dur="15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9750"/>
                            </p:stCondLst>
                            <p:childTnLst>
                              <p:par>
                                <p:cTn id="41" presetID="42" presetClass="entr" presetSubtype="0" fill="hold" nodeType="after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animEffect transition="in" filter="fade">
                                      <p:cBhvr>
                                        <p:cTn id="43" dur="1500"/>
                                        <p:tgtEl>
                                          <p:spTgt spid="7">
                                            <p:txEl>
                                              <p:pRg st="1" end="1"/>
                                            </p:txEl>
                                          </p:spTgt>
                                        </p:tgtEl>
                                      </p:cBhvr>
                                    </p:animEffect>
                                    <p:anim calcmode="lin" valueType="num">
                                      <p:cBhvr>
                                        <p:cTn id="44" dur="15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45" dur="15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11250"/>
                            </p:stCondLst>
                            <p:childTnLst>
                              <p:par>
                                <p:cTn id="47" presetID="10" presetClass="entr" presetSubtype="0" fill="hold" nodeType="afterEffect">
                                  <p:stCondLst>
                                    <p:cond delay="25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2000"/>
                                        <p:tgtEl>
                                          <p:spTgt spid="12"/>
                                        </p:tgtEl>
                                      </p:cBhvr>
                                    </p:animEffect>
                                  </p:childTnLst>
                                </p:cTn>
                              </p:par>
                            </p:childTnLst>
                          </p:cTn>
                        </p:par>
                        <p:par>
                          <p:cTn id="50" fill="hold">
                            <p:stCondLst>
                              <p:cond delay="13500"/>
                            </p:stCondLst>
                            <p:childTnLst>
                              <p:par>
                                <p:cTn id="51" presetID="2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left)">
                                      <p:cBhvr>
                                        <p:cTn id="53" dur="1000"/>
                                        <p:tgtEl>
                                          <p:spTgt spid="13"/>
                                        </p:tgtEl>
                                      </p:cBhvr>
                                    </p:animEffect>
                                  </p:childTnLst>
                                </p:cTn>
                              </p:par>
                            </p:childTnLst>
                          </p:cTn>
                        </p:par>
                        <p:par>
                          <p:cTn id="54" fill="hold">
                            <p:stCondLst>
                              <p:cond delay="14500"/>
                            </p:stCondLst>
                            <p:childTnLst>
                              <p:par>
                                <p:cTn id="55" presetID="22" presetClass="entr" presetSubtype="8" fill="hold"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Rectangle 4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4BF7055-544A-8C4B-FAFB-57016EDFAB9B}"/>
              </a:ext>
            </a:extLst>
          </p:cNvPr>
          <p:cNvSpPr>
            <a:spLocks noGrp="1"/>
          </p:cNvSpPr>
          <p:nvPr>
            <p:ph idx="1"/>
          </p:nvPr>
        </p:nvSpPr>
        <p:spPr>
          <a:xfrm>
            <a:off x="4581727" y="1381760"/>
            <a:ext cx="6807633" cy="4813767"/>
          </a:xfrm>
        </p:spPr>
        <p:txBody>
          <a:bodyPr anchor="ctr">
            <a:normAutofit/>
          </a:bodyPr>
          <a:lstStyle/>
          <a:p>
            <a:pPr marL="0" indent="0">
              <a:buNone/>
            </a:pPr>
            <a:r>
              <a:rPr lang="fr-CA" sz="2000" dirty="0"/>
              <a:t>Dans le cadre de la modernisation de ses processus de gestion de l’information, la Commission des relations de travail et de l’emploi dans le secteur public fédéral (CRTESPF) a mis sur pied un portail de transmission des documents afin de faciliter l’échange d’information dans le cadre de ces procédures. </a:t>
            </a:r>
            <a:endParaRPr lang="en-US" sz="2000" dirty="0"/>
          </a:p>
          <a:p>
            <a:endParaRPr lang="en-US" sz="2000" dirty="0"/>
          </a:p>
          <a:p>
            <a:pPr marL="0" indent="0">
              <a:buNone/>
            </a:pPr>
            <a:r>
              <a:rPr lang="fr-CA" sz="2000" dirty="0"/>
              <a:t>Le portail de transmission des documents vous permettra entre autres de partager des documents volumineux sans avoir à les diviser en plusieurs envois et de partager en temps réel des documents électroniques durant une audience.</a:t>
            </a:r>
            <a:endParaRPr lang="en-US" sz="2000" dirty="0">
              <a:ea typeface="Calibri" panose="020F0502020204030204" pitchFamily="34" charset="0"/>
            </a:endParaRPr>
          </a:p>
          <a:p>
            <a:pPr marL="0" indent="0">
              <a:buNone/>
            </a:pPr>
            <a:endParaRPr lang="en-US" sz="1700" dirty="0"/>
          </a:p>
        </p:txBody>
      </p:sp>
      <p:sp>
        <p:nvSpPr>
          <p:cNvPr id="2" name="Title 1">
            <a:extLst>
              <a:ext uri="{FF2B5EF4-FFF2-40B4-BE49-F238E27FC236}">
                <a16:creationId xmlns:a16="http://schemas.microsoft.com/office/drawing/2014/main" id="{C536B70A-1D49-10C0-3E6D-4C4E08A75B95}"/>
              </a:ext>
            </a:extLst>
          </p:cNvPr>
          <p:cNvSpPr txBox="1">
            <a:spLocks/>
          </p:cNvSpPr>
          <p:nvPr/>
        </p:nvSpPr>
        <p:spPr>
          <a:xfrm>
            <a:off x="660676" y="2535099"/>
            <a:ext cx="2880828" cy="30719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3100" cap="all" dirty="0">
                <a:solidFill>
                  <a:srgbClr val="FFFFFF"/>
                </a:solidFill>
              </a:rPr>
              <a:t>Introduction </a:t>
            </a:r>
            <a:br>
              <a:rPr lang="fr-CA" sz="3100" cap="all" dirty="0">
                <a:solidFill>
                  <a:srgbClr val="FFFFFF"/>
                </a:solidFill>
              </a:rPr>
            </a:br>
            <a:r>
              <a:rPr lang="fr-CA" sz="3100" cap="all" dirty="0">
                <a:solidFill>
                  <a:srgbClr val="FFFFFF"/>
                </a:solidFill>
              </a:rPr>
              <a:t>au portail de documents</a:t>
            </a:r>
            <a:br>
              <a:rPr lang="fr-CA" sz="3100" cap="all" dirty="0">
                <a:solidFill>
                  <a:srgbClr val="FFFFFF"/>
                </a:solidFill>
              </a:rPr>
            </a:br>
            <a:r>
              <a:rPr lang="fr-CA" sz="3100" cap="all" dirty="0">
                <a:solidFill>
                  <a:srgbClr val="FFFFFF"/>
                </a:solidFill>
              </a:rPr>
              <a:t>électroniques</a:t>
            </a:r>
            <a:br>
              <a:rPr lang="fr-CA" sz="3100" cap="all" dirty="0">
                <a:solidFill>
                  <a:srgbClr val="FFFFFF"/>
                </a:solidFill>
              </a:rPr>
            </a:br>
            <a:r>
              <a:rPr lang="fr-CA" sz="3100" cap="all" dirty="0">
                <a:solidFill>
                  <a:srgbClr val="FFFFFF"/>
                </a:solidFill>
              </a:rPr>
              <a:t>de la </a:t>
            </a:r>
            <a:br>
              <a:rPr lang="fr-CA" sz="3100" cap="all" dirty="0">
                <a:solidFill>
                  <a:srgbClr val="FFFFFF"/>
                </a:solidFill>
              </a:rPr>
            </a:br>
            <a:r>
              <a:rPr lang="fr-CA" sz="3100" cap="all" dirty="0" err="1">
                <a:solidFill>
                  <a:srgbClr val="FFFFFF"/>
                </a:solidFill>
              </a:rPr>
              <a:t>crtespf</a:t>
            </a:r>
            <a:endParaRPr lang="fr-CA" sz="3100" dirty="0">
              <a:solidFill>
                <a:srgbClr val="FFFFFF"/>
              </a:solidFill>
            </a:endParaRPr>
          </a:p>
        </p:txBody>
      </p:sp>
      <p:pic>
        <p:nvPicPr>
          <p:cNvPr id="4" name="Picture 3">
            <a:extLst>
              <a:ext uri="{FF2B5EF4-FFF2-40B4-BE49-F238E27FC236}">
                <a16:creationId xmlns:a16="http://schemas.microsoft.com/office/drawing/2014/main" id="{E63907D9-3C64-3E43-AD17-A5DC96C3D9CA}"/>
              </a:ext>
            </a:extLst>
          </p:cNvPr>
          <p:cNvPicPr>
            <a:picLocks noChangeAspect="1"/>
          </p:cNvPicPr>
          <p:nvPr/>
        </p:nvPicPr>
        <p:blipFill rotWithShape="1">
          <a:blip r:embed="rId2"/>
          <a:srcRect l="943"/>
          <a:stretch/>
        </p:blipFill>
        <p:spPr>
          <a:xfrm>
            <a:off x="4041156" y="8468"/>
            <a:ext cx="8150844" cy="1005840"/>
          </a:xfrm>
          <a:prstGeom prst="rect">
            <a:avLst/>
          </a:prstGeom>
        </p:spPr>
      </p:pic>
    </p:spTree>
    <p:extLst>
      <p:ext uri="{BB962C8B-B14F-4D97-AF65-F5344CB8AC3E}">
        <p14:creationId xmlns:p14="http://schemas.microsoft.com/office/powerpoint/2010/main" val="840949625"/>
      </p:ext>
    </p:extLst>
  </p:cSld>
  <p:clrMapOvr>
    <a:masterClrMapping/>
  </p:clrMapOvr>
  <mc:AlternateContent xmlns:mc="http://schemas.openxmlformats.org/markup-compatibility/2006" xmlns:p159="http://schemas.microsoft.com/office/powerpoint/2015/09/main">
    <mc:Choice Requires="p159">
      <p:transition spd="slow" advClick="0" advTm="30000">
        <p159:morph option="byObject"/>
      </p:transition>
    </mc:Choice>
    <mc:Fallback xmlns="">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1000"/>
                                        <p:tgtEl>
                                          <p:spTgt spid="4"/>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500"/>
                                        <p:tgtEl>
                                          <p:spTgt spid="3">
                                            <p:txEl>
                                              <p:pRg st="0" end="0"/>
                                            </p:txEl>
                                          </p:spTgt>
                                        </p:tgtEl>
                                      </p:cBhvr>
                                    </p:animEffect>
                                    <p:anim calcmode="lin" valueType="num">
                                      <p:cBhvr>
                                        <p:cTn id="18"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42" presetClass="entr" presetSubtype="0"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500"/>
                                        <p:tgtEl>
                                          <p:spTgt spid="3">
                                            <p:txEl>
                                              <p:pRg st="2" end="2"/>
                                            </p:txEl>
                                          </p:spTgt>
                                        </p:tgtEl>
                                      </p:cBhvr>
                                    </p:animEffect>
                                    <p:anim calcmode="lin" valueType="num">
                                      <p:cBhvr>
                                        <p:cTn id="24"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Rectangle 4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6BB528E3-6C12-E46F-D1BC-3563E58369A2}"/>
              </a:ext>
            </a:extLst>
          </p:cNvPr>
          <p:cNvSpPr txBox="1"/>
          <p:nvPr/>
        </p:nvSpPr>
        <p:spPr>
          <a:xfrm>
            <a:off x="4151292" y="1236490"/>
            <a:ext cx="7650479" cy="461665"/>
          </a:xfrm>
          <a:prstGeom prst="rect">
            <a:avLst/>
          </a:prstGeom>
          <a:noFill/>
        </p:spPr>
        <p:txBody>
          <a:bodyPr wrap="square">
            <a:spAutoFit/>
          </a:bodyPr>
          <a:lstStyle/>
          <a:p>
            <a:pPr marL="0" lvl="1"/>
            <a:r>
              <a:rPr lang="en-US" sz="2400" b="1" cap="all" dirty="0"/>
              <a:t>COMMENT récupérer DES DOCUMENTS </a:t>
            </a:r>
            <a:r>
              <a:rPr lang="en-US" sz="2400" b="1" dirty="0"/>
              <a:t>(suite</a:t>
            </a:r>
            <a:r>
              <a:rPr lang="en-US" sz="2400" b="1" cap="all" dirty="0"/>
              <a:t>)</a:t>
            </a:r>
          </a:p>
        </p:txBody>
      </p:sp>
      <p:sp>
        <p:nvSpPr>
          <p:cNvPr id="6" name="TextBox 5">
            <a:extLst>
              <a:ext uri="{FF2B5EF4-FFF2-40B4-BE49-F238E27FC236}">
                <a16:creationId xmlns:a16="http://schemas.microsoft.com/office/drawing/2014/main" id="{C7BF7653-BAC1-44A2-2721-D5D308422B4A}"/>
              </a:ext>
            </a:extLst>
          </p:cNvPr>
          <p:cNvSpPr txBox="1"/>
          <p:nvPr/>
        </p:nvSpPr>
        <p:spPr>
          <a:xfrm>
            <a:off x="4210058" y="2278287"/>
            <a:ext cx="7321901" cy="707886"/>
          </a:xfrm>
          <a:prstGeom prst="rect">
            <a:avLst/>
          </a:prstGeom>
          <a:noFill/>
        </p:spPr>
        <p:txBody>
          <a:bodyPr wrap="square">
            <a:spAutoFit/>
          </a:bodyPr>
          <a:lstStyle/>
          <a:p>
            <a:pPr marL="342900" lvl="0" indent="-342900">
              <a:buFont typeface="Arial" panose="020B0604020202020204" pitchFamily="34" charset="0"/>
              <a:buChar char="•"/>
            </a:pPr>
            <a:r>
              <a:rPr lang="fr-CA" sz="2000" dirty="0"/>
              <a:t>Pour examiner un document pour la première fois, cliquez sur le bouton </a:t>
            </a:r>
            <a:r>
              <a:rPr lang="fr-CA" sz="2000" dirty="0">
                <a:solidFill>
                  <a:srgbClr val="FF0000"/>
                </a:solidFill>
              </a:rPr>
              <a:t> </a:t>
            </a:r>
            <a:r>
              <a:rPr lang="fr-CA" sz="2000" b="1" dirty="0">
                <a:solidFill>
                  <a:srgbClr val="FF0000"/>
                </a:solidFill>
              </a:rPr>
              <a:t>Nouveau</a:t>
            </a:r>
            <a:r>
              <a:rPr lang="fr-CA" sz="2000" dirty="0">
                <a:solidFill>
                  <a:srgbClr val="FF0000"/>
                </a:solidFill>
              </a:rPr>
              <a:t> </a:t>
            </a:r>
            <a:r>
              <a:rPr lang="fr-CA" sz="2000" dirty="0"/>
              <a:t>situé à gauche du nom du document. </a:t>
            </a:r>
            <a:endParaRPr lang="en-US" sz="2000" dirty="0"/>
          </a:p>
        </p:txBody>
      </p:sp>
      <p:sp>
        <p:nvSpPr>
          <p:cNvPr id="28" name="Title 1">
            <a:extLst>
              <a:ext uri="{FF2B5EF4-FFF2-40B4-BE49-F238E27FC236}">
                <a16:creationId xmlns:a16="http://schemas.microsoft.com/office/drawing/2014/main" id="{8C14CBFA-7EB5-C1EA-F9C1-4FE91F9F6C1D}"/>
              </a:ext>
            </a:extLst>
          </p:cNvPr>
          <p:cNvSpPr txBox="1">
            <a:spLocks/>
          </p:cNvSpPr>
          <p:nvPr/>
        </p:nvSpPr>
        <p:spPr>
          <a:xfrm>
            <a:off x="578494" y="2555380"/>
            <a:ext cx="2880828" cy="30719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3100" cap="all" dirty="0">
                <a:solidFill>
                  <a:srgbClr val="FFFFFF"/>
                </a:solidFill>
              </a:rPr>
              <a:t>portail de documents</a:t>
            </a:r>
            <a:br>
              <a:rPr lang="fr-CA" sz="3100" cap="all" dirty="0">
                <a:solidFill>
                  <a:srgbClr val="FFFFFF"/>
                </a:solidFill>
              </a:rPr>
            </a:br>
            <a:r>
              <a:rPr lang="fr-CA" sz="3100" cap="all" dirty="0">
                <a:solidFill>
                  <a:srgbClr val="FFFFFF"/>
                </a:solidFill>
              </a:rPr>
              <a:t>électroniques</a:t>
            </a:r>
            <a:br>
              <a:rPr lang="fr-CA" sz="3100" cap="all" dirty="0">
                <a:solidFill>
                  <a:srgbClr val="FFFFFF"/>
                </a:solidFill>
              </a:rPr>
            </a:br>
            <a:br>
              <a:rPr lang="fr-CA" sz="3100" cap="all" dirty="0">
                <a:solidFill>
                  <a:srgbClr val="FFFFFF"/>
                </a:solidFill>
              </a:rPr>
            </a:br>
            <a:r>
              <a:rPr lang="fr-CA" sz="3100" b="1" cap="all" dirty="0">
                <a:solidFill>
                  <a:srgbClr val="FFFFFF"/>
                </a:solidFill>
              </a:rPr>
              <a:t>récupération des documents</a:t>
            </a:r>
            <a:endParaRPr lang="fr-CA" sz="3100" b="1" dirty="0">
              <a:solidFill>
                <a:srgbClr val="FFFFFF"/>
              </a:solidFill>
            </a:endParaRPr>
          </a:p>
        </p:txBody>
      </p:sp>
      <p:pic>
        <p:nvPicPr>
          <p:cNvPr id="3" name="Picture 2">
            <a:extLst>
              <a:ext uri="{FF2B5EF4-FFF2-40B4-BE49-F238E27FC236}">
                <a16:creationId xmlns:a16="http://schemas.microsoft.com/office/drawing/2014/main" id="{2D13E2F9-48C8-C0A3-17D2-19F4A2BD869D}"/>
              </a:ext>
            </a:extLst>
          </p:cNvPr>
          <p:cNvPicPr>
            <a:picLocks noChangeAspect="1"/>
          </p:cNvPicPr>
          <p:nvPr/>
        </p:nvPicPr>
        <p:blipFill rotWithShape="1">
          <a:blip r:embed="rId2"/>
          <a:srcRect l="8440" t="76543" r="9401" b="6363"/>
          <a:stretch/>
        </p:blipFill>
        <p:spPr bwMode="auto">
          <a:xfrm>
            <a:off x="4210058" y="4225203"/>
            <a:ext cx="7813040" cy="914400"/>
          </a:xfrm>
          <a:prstGeom prst="rect">
            <a:avLst/>
          </a:prstGeom>
          <a:ln>
            <a:noFill/>
          </a:ln>
          <a:extLst>
            <a:ext uri="{53640926-AAD7-44D8-BBD7-CCE9431645EC}">
              <a14:shadowObscured xmlns:a14="http://schemas.microsoft.com/office/drawing/2010/main"/>
            </a:ext>
          </a:extLst>
        </p:spPr>
      </p:pic>
      <p:cxnSp>
        <p:nvCxnSpPr>
          <p:cNvPr id="4" name="Straight Arrow Connector 3">
            <a:extLst>
              <a:ext uri="{FF2B5EF4-FFF2-40B4-BE49-F238E27FC236}">
                <a16:creationId xmlns:a16="http://schemas.microsoft.com/office/drawing/2014/main" id="{85D3D7B7-2531-BD52-E95A-CE406189AAE1}"/>
              </a:ext>
            </a:extLst>
          </p:cNvPr>
          <p:cNvCxnSpPr>
            <a:cxnSpLocks/>
          </p:cNvCxnSpPr>
          <p:nvPr/>
        </p:nvCxnSpPr>
        <p:spPr>
          <a:xfrm flipH="1">
            <a:off x="5159481" y="3244338"/>
            <a:ext cx="1590431" cy="12549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665906C-D2EC-2815-BBA1-8A60C3F5AB65}"/>
              </a:ext>
            </a:extLst>
          </p:cNvPr>
          <p:cNvPicPr>
            <a:picLocks noChangeAspect="1"/>
          </p:cNvPicPr>
          <p:nvPr/>
        </p:nvPicPr>
        <p:blipFill rotWithShape="1">
          <a:blip r:embed="rId3"/>
          <a:srcRect l="943"/>
          <a:stretch/>
        </p:blipFill>
        <p:spPr>
          <a:xfrm>
            <a:off x="4041156" y="8468"/>
            <a:ext cx="8150844" cy="1005840"/>
          </a:xfrm>
          <a:prstGeom prst="rect">
            <a:avLst/>
          </a:prstGeom>
        </p:spPr>
      </p:pic>
    </p:spTree>
    <p:extLst>
      <p:ext uri="{BB962C8B-B14F-4D97-AF65-F5344CB8AC3E}">
        <p14:creationId xmlns:p14="http://schemas.microsoft.com/office/powerpoint/2010/main" val="1002164656"/>
      </p:ext>
    </p:extLst>
  </p:cSld>
  <p:clrMapOvr>
    <a:masterClrMapping/>
  </p:clrMapOvr>
  <mc:AlternateContent xmlns:mc="http://schemas.openxmlformats.org/markup-compatibility/2006" xmlns:p159="http://schemas.microsoft.com/office/powerpoint/2015/09/main">
    <mc:Choice Requires="p159">
      <p:transition spd="slow" advClick="0" advTm="30000">
        <p159:morph option="byObject"/>
      </p:transition>
    </mc:Choice>
    <mc:Fallback xmlns="">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1000"/>
                                        <p:tgtEl>
                                          <p:spTgt spid="5"/>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1500"/>
                                        <p:tgtEl>
                                          <p:spTgt spid="22">
                                            <p:txEl>
                                              <p:pRg st="0" end="0"/>
                                            </p:txEl>
                                          </p:spTgt>
                                        </p:tgtEl>
                                      </p:cBhvr>
                                    </p:animEffect>
                                    <p:anim calcmode="lin" valueType="num">
                                      <p:cBhvr>
                                        <p:cTn id="18" dur="1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19" dur="1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42"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500"/>
                                        <p:tgtEl>
                                          <p:spTgt spid="6"/>
                                        </p:tgtEl>
                                      </p:cBhvr>
                                    </p:animEffect>
                                    <p:anim calcmode="lin" valueType="num">
                                      <p:cBhvr>
                                        <p:cTn id="24" dur="1500" fill="hold"/>
                                        <p:tgtEl>
                                          <p:spTgt spid="6"/>
                                        </p:tgtEl>
                                        <p:attrNameLst>
                                          <p:attrName>ppt_x</p:attrName>
                                        </p:attrNameLst>
                                      </p:cBhvr>
                                      <p:tavLst>
                                        <p:tav tm="0">
                                          <p:val>
                                            <p:strVal val="#ppt_x"/>
                                          </p:val>
                                        </p:tav>
                                        <p:tav tm="100000">
                                          <p:val>
                                            <p:strVal val="#ppt_x"/>
                                          </p:val>
                                        </p:tav>
                                      </p:tavLst>
                                    </p:anim>
                                    <p:anim calcmode="lin" valueType="num">
                                      <p:cBhvr>
                                        <p:cTn id="25" dur="1500" fill="hold"/>
                                        <p:tgtEl>
                                          <p:spTgt spid="6"/>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10" presetClass="entr" presetSubtype="0" fill="hold" nodeType="afterEffect">
                                  <p:stCondLst>
                                    <p:cond delay="25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2000"/>
                                        <p:tgtEl>
                                          <p:spTgt spid="3"/>
                                        </p:tgtEl>
                                      </p:cBhvr>
                                    </p:animEffect>
                                  </p:childTnLst>
                                </p:cTn>
                              </p:par>
                            </p:childTnLst>
                          </p:cTn>
                        </p:par>
                        <p:par>
                          <p:cTn id="30" fill="hold">
                            <p:stCondLst>
                              <p:cond delay="7250"/>
                            </p:stCondLst>
                            <p:childTnLst>
                              <p:par>
                                <p:cTn id="31" presetID="22" presetClass="entr" presetSubtype="2"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right)">
                                      <p:cBhvr>
                                        <p:cTn id="3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Rectangle 4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6BB528E3-6C12-E46F-D1BC-3563E58369A2}"/>
              </a:ext>
            </a:extLst>
          </p:cNvPr>
          <p:cNvSpPr txBox="1"/>
          <p:nvPr/>
        </p:nvSpPr>
        <p:spPr>
          <a:xfrm>
            <a:off x="4037826" y="1153983"/>
            <a:ext cx="7650479" cy="830997"/>
          </a:xfrm>
          <a:prstGeom prst="rect">
            <a:avLst/>
          </a:prstGeom>
          <a:noFill/>
        </p:spPr>
        <p:txBody>
          <a:bodyPr wrap="square">
            <a:spAutoFit/>
          </a:bodyPr>
          <a:lstStyle/>
          <a:p>
            <a:pPr marL="0" lvl="1"/>
            <a:r>
              <a:rPr lang="en-US" sz="2400" b="1" cap="all" dirty="0"/>
              <a:t>COMMENT RÉCUPÉRER DES DOCUMENTS (</a:t>
            </a:r>
            <a:r>
              <a:rPr lang="en-US" sz="2400" b="1" dirty="0"/>
              <a:t>suite</a:t>
            </a:r>
            <a:r>
              <a:rPr lang="en-US" sz="2400" b="1" cap="all" dirty="0"/>
              <a:t>)</a:t>
            </a:r>
          </a:p>
          <a:p>
            <a:pPr lvl="1"/>
            <a:endParaRPr lang="en-US" sz="2400" b="1" cap="all" dirty="0"/>
          </a:p>
        </p:txBody>
      </p:sp>
      <p:sp>
        <p:nvSpPr>
          <p:cNvPr id="7" name="TextBox 6">
            <a:extLst>
              <a:ext uri="{FF2B5EF4-FFF2-40B4-BE49-F238E27FC236}">
                <a16:creationId xmlns:a16="http://schemas.microsoft.com/office/drawing/2014/main" id="{F57D1092-26B2-749F-DE6F-9FBFAEBE03FB}"/>
              </a:ext>
            </a:extLst>
          </p:cNvPr>
          <p:cNvSpPr txBox="1"/>
          <p:nvPr/>
        </p:nvSpPr>
        <p:spPr>
          <a:xfrm>
            <a:off x="4400550" y="3284484"/>
            <a:ext cx="7385050" cy="392159"/>
          </a:xfrm>
          <a:prstGeom prst="rect">
            <a:avLst/>
          </a:prstGeom>
          <a:noFill/>
        </p:spPr>
        <p:txBody>
          <a:bodyPr wrap="square">
            <a:spAutoFit/>
          </a:bodyPr>
          <a:lstStyle/>
          <a:p>
            <a:pPr marR="0" lvl="0">
              <a:lnSpc>
                <a:spcPct val="115000"/>
              </a:lnSpc>
              <a:spcBef>
                <a:spcPts val="0"/>
              </a:spcBef>
              <a:spcAft>
                <a:spcPts val="1000"/>
              </a:spcAft>
            </a:pPr>
            <a:endParaRPr lang="en-US" dirty="0">
              <a:effectLst/>
              <a:latin typeface="Calibri" panose="020F0502020204030204" pitchFamily="34" charset="0"/>
              <a:ea typeface="Calibri" panose="020F0502020204030204" pitchFamily="34" charset="0"/>
            </a:endParaRPr>
          </a:p>
        </p:txBody>
      </p:sp>
      <p:sp>
        <p:nvSpPr>
          <p:cNvPr id="2" name="TextBox 1">
            <a:extLst>
              <a:ext uri="{FF2B5EF4-FFF2-40B4-BE49-F238E27FC236}">
                <a16:creationId xmlns:a16="http://schemas.microsoft.com/office/drawing/2014/main" id="{2170D59C-C407-2775-A8CC-B3A6CB09F1FD}"/>
              </a:ext>
            </a:extLst>
          </p:cNvPr>
          <p:cNvSpPr txBox="1"/>
          <p:nvPr/>
        </p:nvSpPr>
        <p:spPr>
          <a:xfrm>
            <a:off x="4068667" y="1958797"/>
            <a:ext cx="7815727" cy="779444"/>
          </a:xfrm>
          <a:prstGeom prst="rect">
            <a:avLst/>
          </a:prstGeom>
          <a:noFill/>
        </p:spPr>
        <p:txBody>
          <a:bodyPr wrap="square">
            <a:spAutoFit/>
          </a:bodyPr>
          <a:lstStyle/>
          <a:p>
            <a:pPr marL="342900" indent="-342900">
              <a:lnSpc>
                <a:spcPct val="115000"/>
              </a:lnSpc>
              <a:spcAft>
                <a:spcPts val="1200"/>
              </a:spcAft>
              <a:buFont typeface="Arial" panose="020B0604020202020204" pitchFamily="34" charset="0"/>
              <a:buChar char="•"/>
            </a:pPr>
            <a:r>
              <a:rPr lang="fr-CA" sz="2000" dirty="0"/>
              <a:t>Le document apparaîtra soit en haut à droite ou en bas à gauche de l'écran de votre ordinateur. </a:t>
            </a:r>
            <a:r>
              <a:rPr lang="fr-CA" sz="2000" b="1" dirty="0"/>
              <a:t>Cliquez sur le document pour l'ouvrir.</a:t>
            </a:r>
            <a:endParaRPr lang="en-US" sz="2000" b="1" dirty="0"/>
          </a:p>
        </p:txBody>
      </p:sp>
      <p:sp>
        <p:nvSpPr>
          <p:cNvPr id="12" name="Title 1">
            <a:extLst>
              <a:ext uri="{FF2B5EF4-FFF2-40B4-BE49-F238E27FC236}">
                <a16:creationId xmlns:a16="http://schemas.microsoft.com/office/drawing/2014/main" id="{3D69CCFF-E906-4DC1-5E4A-49B329F85670}"/>
              </a:ext>
            </a:extLst>
          </p:cNvPr>
          <p:cNvSpPr txBox="1">
            <a:spLocks/>
          </p:cNvSpPr>
          <p:nvPr/>
        </p:nvSpPr>
        <p:spPr>
          <a:xfrm>
            <a:off x="578494" y="2574790"/>
            <a:ext cx="2880828" cy="30719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3100" cap="all" dirty="0">
                <a:solidFill>
                  <a:srgbClr val="FFFFFF"/>
                </a:solidFill>
              </a:rPr>
              <a:t>portail de documents</a:t>
            </a:r>
            <a:br>
              <a:rPr lang="fr-CA" sz="3100" cap="all" dirty="0">
                <a:solidFill>
                  <a:srgbClr val="FFFFFF"/>
                </a:solidFill>
              </a:rPr>
            </a:br>
            <a:r>
              <a:rPr lang="fr-CA" sz="3100" cap="all" dirty="0">
                <a:solidFill>
                  <a:srgbClr val="FFFFFF"/>
                </a:solidFill>
              </a:rPr>
              <a:t>électroniques</a:t>
            </a:r>
            <a:br>
              <a:rPr lang="fr-CA" sz="3100" cap="all" dirty="0">
                <a:solidFill>
                  <a:srgbClr val="FFFFFF"/>
                </a:solidFill>
              </a:rPr>
            </a:br>
            <a:br>
              <a:rPr lang="fr-CA" sz="3100" cap="all" dirty="0">
                <a:solidFill>
                  <a:srgbClr val="FFFFFF"/>
                </a:solidFill>
              </a:rPr>
            </a:br>
            <a:r>
              <a:rPr lang="fr-CA" sz="3100" b="1" cap="all" dirty="0">
                <a:solidFill>
                  <a:srgbClr val="FFFFFF"/>
                </a:solidFill>
              </a:rPr>
              <a:t>récupération des documents</a:t>
            </a:r>
            <a:endParaRPr lang="fr-CA" sz="3100" b="1" dirty="0">
              <a:solidFill>
                <a:srgbClr val="FFFFFF"/>
              </a:solidFill>
            </a:endParaRPr>
          </a:p>
        </p:txBody>
      </p:sp>
      <p:pic>
        <p:nvPicPr>
          <p:cNvPr id="8" name="Picture 7">
            <a:extLst>
              <a:ext uri="{FF2B5EF4-FFF2-40B4-BE49-F238E27FC236}">
                <a16:creationId xmlns:a16="http://schemas.microsoft.com/office/drawing/2014/main" id="{29462030-77DF-39D0-3AE8-A1BBE0CF8ED3}"/>
              </a:ext>
            </a:extLst>
          </p:cNvPr>
          <p:cNvPicPr>
            <a:picLocks noChangeAspect="1"/>
          </p:cNvPicPr>
          <p:nvPr/>
        </p:nvPicPr>
        <p:blipFill rotWithShape="1">
          <a:blip r:embed="rId2"/>
          <a:srcRect l="8227" t="8167" r="7692" b="9022"/>
          <a:stretch/>
        </p:blipFill>
        <p:spPr bwMode="auto">
          <a:xfrm>
            <a:off x="4905054" y="3128825"/>
            <a:ext cx="6106973" cy="3383280"/>
          </a:xfrm>
          <a:prstGeom prst="rect">
            <a:avLst/>
          </a:prstGeom>
          <a:ln w="15875">
            <a:solidFill>
              <a:schemeClr val="tx2"/>
            </a:solidFill>
          </a:ln>
          <a:extLst>
            <a:ext uri="{53640926-AAD7-44D8-BBD7-CCE9431645EC}">
              <a14:shadowObscured xmlns:a14="http://schemas.microsoft.com/office/drawing/2010/main"/>
            </a:ext>
          </a:extLst>
        </p:spPr>
      </p:pic>
      <p:cxnSp>
        <p:nvCxnSpPr>
          <p:cNvPr id="9" name="Straight Arrow Connector 8">
            <a:extLst>
              <a:ext uri="{FF2B5EF4-FFF2-40B4-BE49-F238E27FC236}">
                <a16:creationId xmlns:a16="http://schemas.microsoft.com/office/drawing/2014/main" id="{742C6DEC-6931-C586-BD3C-AE16A48A3C0F}"/>
              </a:ext>
            </a:extLst>
          </p:cNvPr>
          <p:cNvCxnSpPr>
            <a:cxnSpLocks/>
          </p:cNvCxnSpPr>
          <p:nvPr/>
        </p:nvCxnSpPr>
        <p:spPr>
          <a:xfrm flipH="1">
            <a:off x="9635769" y="2782930"/>
            <a:ext cx="1853893" cy="71419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8825F8F-AFBC-C63F-AF8E-78CBEB757F09}"/>
              </a:ext>
            </a:extLst>
          </p:cNvPr>
          <p:cNvPicPr>
            <a:picLocks noChangeAspect="1"/>
          </p:cNvPicPr>
          <p:nvPr/>
        </p:nvPicPr>
        <p:blipFill rotWithShape="1">
          <a:blip r:embed="rId3"/>
          <a:srcRect l="943"/>
          <a:stretch/>
        </p:blipFill>
        <p:spPr>
          <a:xfrm>
            <a:off x="4041156" y="-1057"/>
            <a:ext cx="8150844" cy="1005840"/>
          </a:xfrm>
          <a:prstGeom prst="rect">
            <a:avLst/>
          </a:prstGeom>
        </p:spPr>
      </p:pic>
    </p:spTree>
    <p:extLst>
      <p:ext uri="{BB962C8B-B14F-4D97-AF65-F5344CB8AC3E}">
        <p14:creationId xmlns:p14="http://schemas.microsoft.com/office/powerpoint/2010/main" val="2244878518"/>
      </p:ext>
    </p:extLst>
  </p:cSld>
  <p:clrMapOvr>
    <a:masterClrMapping/>
  </p:clrMapOvr>
  <mc:AlternateContent xmlns:mc="http://schemas.openxmlformats.org/markup-compatibility/2006" xmlns:p159="http://schemas.microsoft.com/office/powerpoint/2015/09/main">
    <mc:Choice Requires="p159">
      <p:transition spd="slow" advClick="0" advTm="30000">
        <p159:morph option="byObject"/>
      </p:transition>
    </mc:Choice>
    <mc:Fallback xmlns="">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500"/>
                                        <p:tgtEl>
                                          <p:spTgt spid="12"/>
                                        </p:tgtEl>
                                      </p:cBhvr>
                                    </p:animEffect>
                                    <p:anim calcmode="lin" valueType="num">
                                      <p:cBhvr>
                                        <p:cTn id="8" dur="1500" fill="hold"/>
                                        <p:tgtEl>
                                          <p:spTgt spid="12"/>
                                        </p:tgtEl>
                                        <p:attrNameLst>
                                          <p:attrName>ppt_x</p:attrName>
                                        </p:attrNameLst>
                                      </p:cBhvr>
                                      <p:tavLst>
                                        <p:tav tm="0">
                                          <p:val>
                                            <p:strVal val="#ppt_x"/>
                                          </p:val>
                                        </p:tav>
                                        <p:tav tm="100000">
                                          <p:val>
                                            <p:strVal val="#ppt_x"/>
                                          </p:val>
                                        </p:tav>
                                      </p:tavLst>
                                    </p:anim>
                                    <p:anim calcmode="lin" valueType="num">
                                      <p:cBhvr>
                                        <p:cTn id="9" dur="15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750"/>
                            </p:stCondLst>
                            <p:childTnLst>
                              <p:par>
                                <p:cTn id="11" presetID="16" presetClass="entr" presetSubtype="2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1000"/>
                                        <p:tgtEl>
                                          <p:spTgt spid="4"/>
                                        </p:tgtEl>
                                      </p:cBhvr>
                                    </p:animEffect>
                                  </p:childTnLst>
                                </p:cTn>
                              </p:par>
                            </p:childTnLst>
                          </p:cTn>
                        </p:par>
                        <p:par>
                          <p:cTn id="14" fill="hold">
                            <p:stCondLst>
                              <p:cond delay="2750"/>
                            </p:stCondLst>
                            <p:childTnLst>
                              <p:par>
                                <p:cTn id="15" presetID="42" presetClass="entr" presetSubtype="0" fill="hold" nodeType="after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1500"/>
                                        <p:tgtEl>
                                          <p:spTgt spid="22">
                                            <p:txEl>
                                              <p:pRg st="0" end="0"/>
                                            </p:txEl>
                                          </p:spTgt>
                                        </p:tgtEl>
                                      </p:cBhvr>
                                    </p:animEffect>
                                    <p:anim calcmode="lin" valueType="num">
                                      <p:cBhvr>
                                        <p:cTn id="18" dur="1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19" dur="1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4250"/>
                            </p:stCondLst>
                            <p:childTnLst>
                              <p:par>
                                <p:cTn id="21" presetID="42" presetClass="entr" presetSubtype="0" fill="hold" nodeType="after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fade">
                                      <p:cBhvr>
                                        <p:cTn id="23" dur="1500"/>
                                        <p:tgtEl>
                                          <p:spTgt spid="2">
                                            <p:txEl>
                                              <p:pRg st="0" end="0"/>
                                            </p:txEl>
                                          </p:spTgt>
                                        </p:tgtEl>
                                      </p:cBhvr>
                                    </p:animEffect>
                                    <p:anim calcmode="lin" valueType="num">
                                      <p:cBhvr>
                                        <p:cTn id="24" dur="1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5" dur="15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5750"/>
                            </p:stCondLst>
                            <p:childTnLst>
                              <p:par>
                                <p:cTn id="27" presetID="10" presetClass="entr" presetSubtype="0" fill="hold" nodeType="afterEffect">
                                  <p:stCondLst>
                                    <p:cond delay="25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2000"/>
                                        <p:tgtEl>
                                          <p:spTgt spid="8"/>
                                        </p:tgtEl>
                                      </p:cBhvr>
                                    </p:animEffect>
                                  </p:childTnLst>
                                </p:cTn>
                              </p:par>
                            </p:childTnLst>
                          </p:cTn>
                        </p:par>
                        <p:par>
                          <p:cTn id="30" fill="hold">
                            <p:stCondLst>
                              <p:cond delay="8000"/>
                            </p:stCondLst>
                            <p:childTnLst>
                              <p:par>
                                <p:cTn id="31" presetID="22" presetClass="entr" presetSubtype="2"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right)">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Rectangle 4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6BB528E3-6C12-E46F-D1BC-3563E58369A2}"/>
              </a:ext>
            </a:extLst>
          </p:cNvPr>
          <p:cNvSpPr txBox="1"/>
          <p:nvPr/>
        </p:nvSpPr>
        <p:spPr>
          <a:xfrm>
            <a:off x="3804145" y="1352080"/>
            <a:ext cx="7650479" cy="830997"/>
          </a:xfrm>
          <a:prstGeom prst="rect">
            <a:avLst/>
          </a:prstGeom>
          <a:noFill/>
        </p:spPr>
        <p:txBody>
          <a:bodyPr wrap="square">
            <a:spAutoFit/>
          </a:bodyPr>
          <a:lstStyle/>
          <a:p>
            <a:pPr lvl="1"/>
            <a:r>
              <a:rPr lang="en-US" sz="2400" b="1" cap="all" dirty="0"/>
              <a:t>COMMENT RÉCUPÉRER lES DOCUMENTS récupérés auparavant</a:t>
            </a:r>
          </a:p>
        </p:txBody>
      </p:sp>
      <p:sp>
        <p:nvSpPr>
          <p:cNvPr id="16" name="Title 1">
            <a:extLst>
              <a:ext uri="{FF2B5EF4-FFF2-40B4-BE49-F238E27FC236}">
                <a16:creationId xmlns:a16="http://schemas.microsoft.com/office/drawing/2014/main" id="{EFC8F53D-DC3C-C03E-D5E1-BD6EC12BA939}"/>
              </a:ext>
            </a:extLst>
          </p:cNvPr>
          <p:cNvSpPr txBox="1">
            <a:spLocks/>
          </p:cNvSpPr>
          <p:nvPr/>
        </p:nvSpPr>
        <p:spPr>
          <a:xfrm>
            <a:off x="578494" y="2555380"/>
            <a:ext cx="2880828" cy="30719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3100" cap="all" dirty="0">
                <a:solidFill>
                  <a:srgbClr val="FFFFFF"/>
                </a:solidFill>
              </a:rPr>
              <a:t>portail de documents</a:t>
            </a:r>
            <a:br>
              <a:rPr lang="fr-CA" sz="3100" cap="all" dirty="0">
                <a:solidFill>
                  <a:srgbClr val="FFFFFF"/>
                </a:solidFill>
              </a:rPr>
            </a:br>
            <a:r>
              <a:rPr lang="fr-CA" sz="3100" cap="all" dirty="0">
                <a:solidFill>
                  <a:srgbClr val="FFFFFF"/>
                </a:solidFill>
              </a:rPr>
              <a:t>électroniques</a:t>
            </a:r>
            <a:br>
              <a:rPr lang="fr-CA" sz="3100" cap="all" dirty="0">
                <a:solidFill>
                  <a:srgbClr val="FFFFFF"/>
                </a:solidFill>
              </a:rPr>
            </a:br>
            <a:br>
              <a:rPr lang="fr-CA" sz="3100" cap="all" dirty="0">
                <a:solidFill>
                  <a:srgbClr val="FFFFFF"/>
                </a:solidFill>
              </a:rPr>
            </a:br>
            <a:r>
              <a:rPr lang="fr-CA" sz="3100" b="1" cap="all" dirty="0">
                <a:solidFill>
                  <a:srgbClr val="FFFFFF"/>
                </a:solidFill>
              </a:rPr>
              <a:t>récupération des documents</a:t>
            </a:r>
            <a:endParaRPr lang="fr-CA" sz="3100" b="1" dirty="0">
              <a:solidFill>
                <a:srgbClr val="FFFFFF"/>
              </a:solidFill>
            </a:endParaRPr>
          </a:p>
        </p:txBody>
      </p:sp>
      <p:sp>
        <p:nvSpPr>
          <p:cNvPr id="6" name="TextBox 5">
            <a:extLst>
              <a:ext uri="{FF2B5EF4-FFF2-40B4-BE49-F238E27FC236}">
                <a16:creationId xmlns:a16="http://schemas.microsoft.com/office/drawing/2014/main" id="{E53DC273-0671-F702-8E8C-1B020E787BB9}"/>
              </a:ext>
            </a:extLst>
          </p:cNvPr>
          <p:cNvSpPr txBox="1"/>
          <p:nvPr/>
        </p:nvSpPr>
        <p:spPr>
          <a:xfrm>
            <a:off x="4200910" y="2606199"/>
            <a:ext cx="7594849" cy="1461939"/>
          </a:xfrm>
          <a:prstGeom prst="rect">
            <a:avLst/>
          </a:prstGeom>
          <a:noFill/>
        </p:spPr>
        <p:txBody>
          <a:bodyPr wrap="square">
            <a:spAutoFit/>
          </a:bodyPr>
          <a:lstStyle/>
          <a:p>
            <a:pPr marL="342900" indent="-342900">
              <a:buFont typeface="Arial" panose="020B0604020202020204" pitchFamily="34" charset="0"/>
              <a:buChar char="•"/>
            </a:pPr>
            <a:r>
              <a:rPr lang="fr-CA" sz="2000" dirty="0">
                <a:latin typeface="Calibri" panose="020F0502020204030204" pitchFamily="34" charset="0"/>
                <a:ea typeface="Calibri" panose="020F0502020204030204" pitchFamily="34" charset="0"/>
              </a:rPr>
              <a:t>C</a:t>
            </a:r>
            <a:r>
              <a:rPr lang="fr-CA" sz="2000" dirty="0">
                <a:effectLst/>
                <a:latin typeface="Calibri" panose="020F0502020204030204" pitchFamily="34" charset="0"/>
                <a:ea typeface="Calibri" panose="020F0502020204030204" pitchFamily="34" charset="0"/>
              </a:rPr>
              <a:t>liquez sur le bouton </a:t>
            </a:r>
            <a:r>
              <a:rPr lang="fr-CA" sz="2000" b="1" dirty="0">
                <a:solidFill>
                  <a:srgbClr val="00863D"/>
                </a:solidFill>
                <a:effectLst/>
                <a:latin typeface="Calibri" panose="020F0502020204030204" pitchFamily="34" charset="0"/>
                <a:ea typeface="Calibri" panose="020F0502020204030204" pitchFamily="34" charset="0"/>
              </a:rPr>
              <a:t>Récupéré</a:t>
            </a:r>
            <a:r>
              <a:rPr lang="fr-CA" sz="2000" dirty="0">
                <a:effectLst/>
                <a:latin typeface="Calibri" panose="020F0502020204030204" pitchFamily="34" charset="0"/>
                <a:ea typeface="Calibri" panose="020F0502020204030204" pitchFamily="34" charset="0"/>
              </a:rPr>
              <a:t>  situé à gauche du nom du document. </a:t>
            </a:r>
          </a:p>
          <a:p>
            <a:endParaRPr lang="fr-CA" sz="900" dirty="0">
              <a:latin typeface="Calibri" panose="020F0502020204030204" pitchFamily="34" charset="0"/>
              <a:ea typeface="Calibri" panose="020F0502020204030204" pitchFamily="34" charset="0"/>
            </a:endParaRPr>
          </a:p>
          <a:p>
            <a:pPr marL="342900" indent="-342900">
              <a:buFont typeface="Arial" panose="020B0604020202020204" pitchFamily="34" charset="0"/>
              <a:buChar char="•"/>
            </a:pPr>
            <a:r>
              <a:rPr lang="fr-CA" sz="2000" dirty="0">
                <a:effectLst/>
                <a:latin typeface="Calibri" panose="020F0502020204030204" pitchFamily="34" charset="0"/>
                <a:ea typeface="Calibri" panose="020F0502020204030204" pitchFamily="34" charset="0"/>
              </a:rPr>
              <a:t>Reportez-vous </a:t>
            </a:r>
            <a:r>
              <a:rPr lang="fr-CA" sz="2000" dirty="0">
                <a:latin typeface="Calibri" panose="020F0502020204030204" pitchFamily="34" charset="0"/>
                <a:ea typeface="Calibri" panose="020F0502020204030204" pitchFamily="34" charset="0"/>
              </a:rPr>
              <a:t>à la</a:t>
            </a:r>
            <a:r>
              <a:rPr lang="fr-CA" sz="2000" dirty="0">
                <a:effectLst/>
                <a:latin typeface="Calibri" panose="020F0502020204030204" pitchFamily="34" charset="0"/>
                <a:ea typeface="Calibri" panose="020F0502020204030204" pitchFamily="34" charset="0"/>
              </a:rPr>
              <a:t> section </a:t>
            </a:r>
            <a:r>
              <a:rPr lang="fr-CA" sz="2000" b="1" dirty="0">
                <a:solidFill>
                  <a:srgbClr val="FF0000"/>
                </a:solidFill>
                <a:effectLst/>
                <a:latin typeface="Calibri" panose="020F0502020204030204" pitchFamily="34" charset="0"/>
                <a:ea typeface="Calibri" panose="020F0502020204030204" pitchFamily="34" charset="0"/>
              </a:rPr>
              <a:t>Nouveau</a:t>
            </a:r>
            <a:r>
              <a:rPr lang="fr-CA" sz="2000" dirty="0">
                <a:effectLst/>
                <a:latin typeface="Calibri" panose="020F0502020204030204" pitchFamily="34" charset="0"/>
                <a:ea typeface="Calibri" panose="020F0502020204030204" pitchFamily="34" charset="0"/>
              </a:rPr>
              <a:t> sur la diapo précédente pour examiner et télécharger le document.</a:t>
            </a:r>
            <a:endParaRPr lang="en-US" sz="2000" dirty="0"/>
          </a:p>
        </p:txBody>
      </p:sp>
      <p:pic>
        <p:nvPicPr>
          <p:cNvPr id="7" name="Picture 6">
            <a:extLst>
              <a:ext uri="{FF2B5EF4-FFF2-40B4-BE49-F238E27FC236}">
                <a16:creationId xmlns:a16="http://schemas.microsoft.com/office/drawing/2014/main" id="{560FD91E-8EF8-BD64-0445-B39809AE9A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5286" y="5016052"/>
            <a:ext cx="7517764" cy="822960"/>
          </a:xfrm>
          <a:prstGeom prst="rect">
            <a:avLst/>
          </a:prstGeom>
        </p:spPr>
      </p:pic>
      <p:cxnSp>
        <p:nvCxnSpPr>
          <p:cNvPr id="9" name="Straight Arrow Connector 8">
            <a:extLst>
              <a:ext uri="{FF2B5EF4-FFF2-40B4-BE49-F238E27FC236}">
                <a16:creationId xmlns:a16="http://schemas.microsoft.com/office/drawing/2014/main" id="{65F4118A-0FDD-1BC0-4580-0883E0D1DECC}"/>
              </a:ext>
            </a:extLst>
          </p:cNvPr>
          <p:cNvCxnSpPr>
            <a:cxnSpLocks/>
          </p:cNvCxnSpPr>
          <p:nvPr/>
        </p:nvCxnSpPr>
        <p:spPr>
          <a:xfrm flipH="1">
            <a:off x="5205807" y="4524382"/>
            <a:ext cx="2141143" cy="8113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BF7AB88B-D1E1-765C-BEEE-2126E5B08F2F}"/>
              </a:ext>
            </a:extLst>
          </p:cNvPr>
          <p:cNvPicPr>
            <a:picLocks noChangeAspect="1"/>
          </p:cNvPicPr>
          <p:nvPr/>
        </p:nvPicPr>
        <p:blipFill rotWithShape="1">
          <a:blip r:embed="rId3"/>
          <a:srcRect l="943"/>
          <a:stretch/>
        </p:blipFill>
        <p:spPr>
          <a:xfrm>
            <a:off x="4041156" y="8468"/>
            <a:ext cx="8150844" cy="1005840"/>
          </a:xfrm>
          <a:prstGeom prst="rect">
            <a:avLst/>
          </a:prstGeom>
        </p:spPr>
      </p:pic>
    </p:spTree>
    <p:extLst>
      <p:ext uri="{BB962C8B-B14F-4D97-AF65-F5344CB8AC3E}">
        <p14:creationId xmlns:p14="http://schemas.microsoft.com/office/powerpoint/2010/main" val="2952649350"/>
      </p:ext>
    </p:extLst>
  </p:cSld>
  <p:clrMapOvr>
    <a:masterClrMapping/>
  </p:clrMapOvr>
  <mc:AlternateContent xmlns:mc="http://schemas.openxmlformats.org/markup-compatibility/2006" xmlns:p159="http://schemas.microsoft.com/office/powerpoint/2015/09/main">
    <mc:Choice Requires="p159">
      <p:transition spd="slow" advClick="0" advTm="30000">
        <p159:morph option="byObject"/>
      </p:transition>
    </mc:Choice>
    <mc:Fallback xmlns="">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1000"/>
                                        <p:tgtEl>
                                          <p:spTgt spid="2"/>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500"/>
                                        <p:tgtEl>
                                          <p:spTgt spid="22"/>
                                        </p:tgtEl>
                                      </p:cBhvr>
                                    </p:animEffect>
                                    <p:anim calcmode="lin" valueType="num">
                                      <p:cBhvr>
                                        <p:cTn id="18" dur="1500" fill="hold"/>
                                        <p:tgtEl>
                                          <p:spTgt spid="22"/>
                                        </p:tgtEl>
                                        <p:attrNameLst>
                                          <p:attrName>ppt_x</p:attrName>
                                        </p:attrNameLst>
                                      </p:cBhvr>
                                      <p:tavLst>
                                        <p:tav tm="0">
                                          <p:val>
                                            <p:strVal val="#ppt_x"/>
                                          </p:val>
                                        </p:tav>
                                        <p:tav tm="100000">
                                          <p:val>
                                            <p:strVal val="#ppt_x"/>
                                          </p:val>
                                        </p:tav>
                                      </p:tavLst>
                                    </p:anim>
                                    <p:anim calcmode="lin" valueType="num">
                                      <p:cBhvr>
                                        <p:cTn id="19" dur="1500" fill="hold"/>
                                        <p:tgtEl>
                                          <p:spTgt spid="22"/>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42" presetClass="entr" presetSubtype="0" fill="hold" nodeType="after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1500"/>
                                        <p:tgtEl>
                                          <p:spTgt spid="6">
                                            <p:txEl>
                                              <p:pRg st="0" end="0"/>
                                            </p:txEl>
                                          </p:spTgt>
                                        </p:tgtEl>
                                      </p:cBhvr>
                                    </p:animEffect>
                                    <p:anim calcmode="lin" valueType="num">
                                      <p:cBhvr>
                                        <p:cTn id="24" dur="1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5" dur="1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42" presetClass="entr" presetSubtype="0" fill="hold" nodeType="after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1500"/>
                                        <p:tgtEl>
                                          <p:spTgt spid="6">
                                            <p:txEl>
                                              <p:pRg st="2" end="2"/>
                                            </p:txEl>
                                          </p:spTgt>
                                        </p:tgtEl>
                                      </p:cBhvr>
                                    </p:animEffect>
                                    <p:anim calcmode="lin" valueType="num">
                                      <p:cBhvr>
                                        <p:cTn id="30" dur="1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1" dur="15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6500"/>
                            </p:stCondLst>
                            <p:childTnLst>
                              <p:par>
                                <p:cTn id="33" presetID="10" presetClass="entr" presetSubtype="0" fill="hold" nodeType="afterEffect">
                                  <p:stCondLst>
                                    <p:cond delay="25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2000"/>
                                        <p:tgtEl>
                                          <p:spTgt spid="7"/>
                                        </p:tgtEl>
                                      </p:cBhvr>
                                    </p:animEffect>
                                  </p:childTnLst>
                                </p:cTn>
                              </p:par>
                            </p:childTnLst>
                          </p:cTn>
                        </p:par>
                        <p:par>
                          <p:cTn id="36" fill="hold">
                            <p:stCondLst>
                              <p:cond delay="8750"/>
                            </p:stCondLst>
                            <p:childTnLst>
                              <p:par>
                                <p:cTn id="37" presetID="22" presetClass="entr" presetSubtype="2"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right)">
                                      <p:cBhvr>
                                        <p:cTn id="3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Rectangle 4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6BB528E3-6C12-E46F-D1BC-3563E58369A2}"/>
              </a:ext>
            </a:extLst>
          </p:cNvPr>
          <p:cNvSpPr txBox="1"/>
          <p:nvPr/>
        </p:nvSpPr>
        <p:spPr>
          <a:xfrm>
            <a:off x="3804146" y="1565872"/>
            <a:ext cx="7650479" cy="707886"/>
          </a:xfrm>
          <a:prstGeom prst="rect">
            <a:avLst/>
          </a:prstGeom>
          <a:noFill/>
        </p:spPr>
        <p:txBody>
          <a:bodyPr wrap="square">
            <a:spAutoFit/>
          </a:bodyPr>
          <a:lstStyle/>
          <a:p>
            <a:pPr lvl="1" algn="ctr"/>
            <a:r>
              <a:rPr lang="fr-CA" sz="4000" b="1" cap="all" dirty="0"/>
              <a:t>Fin de la PRéSENTATION</a:t>
            </a:r>
            <a:endParaRPr lang="en-US" sz="4000" b="1" cap="all" dirty="0"/>
          </a:p>
        </p:txBody>
      </p:sp>
      <p:sp>
        <p:nvSpPr>
          <p:cNvPr id="16" name="Title 1">
            <a:extLst>
              <a:ext uri="{FF2B5EF4-FFF2-40B4-BE49-F238E27FC236}">
                <a16:creationId xmlns:a16="http://schemas.microsoft.com/office/drawing/2014/main" id="{EFC8F53D-DC3C-C03E-D5E1-BD6EC12BA939}"/>
              </a:ext>
            </a:extLst>
          </p:cNvPr>
          <p:cNvSpPr txBox="1">
            <a:spLocks/>
          </p:cNvSpPr>
          <p:nvPr/>
        </p:nvSpPr>
        <p:spPr>
          <a:xfrm>
            <a:off x="578494" y="2555380"/>
            <a:ext cx="2880828" cy="30719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3100" cap="all" dirty="0">
                <a:solidFill>
                  <a:srgbClr val="FFFFFF"/>
                </a:solidFill>
              </a:rPr>
              <a:t>portail de documents</a:t>
            </a:r>
            <a:br>
              <a:rPr lang="fr-CA" sz="3100" cap="all" dirty="0">
                <a:solidFill>
                  <a:srgbClr val="FFFFFF"/>
                </a:solidFill>
              </a:rPr>
            </a:br>
            <a:r>
              <a:rPr lang="fr-CA" sz="3100" cap="all" dirty="0">
                <a:solidFill>
                  <a:srgbClr val="FFFFFF"/>
                </a:solidFill>
              </a:rPr>
              <a:t>électroniques</a:t>
            </a:r>
            <a:br>
              <a:rPr lang="fr-CA" sz="3100" cap="all" dirty="0">
                <a:solidFill>
                  <a:srgbClr val="FFFFFF"/>
                </a:solidFill>
              </a:rPr>
            </a:br>
            <a:br>
              <a:rPr lang="fr-CA" sz="3100" cap="all" dirty="0">
                <a:solidFill>
                  <a:srgbClr val="FFFFFF"/>
                </a:solidFill>
              </a:rPr>
            </a:br>
            <a:r>
              <a:rPr lang="fr-CA" sz="3100" b="1" cap="all" dirty="0">
                <a:solidFill>
                  <a:srgbClr val="FFFFFF"/>
                </a:solidFill>
              </a:rPr>
              <a:t>communiquez avec nous</a:t>
            </a:r>
            <a:endParaRPr lang="fr-CA" sz="3100" b="1" dirty="0">
              <a:solidFill>
                <a:srgbClr val="FFFFFF"/>
              </a:solidFill>
            </a:endParaRPr>
          </a:p>
        </p:txBody>
      </p:sp>
      <p:pic>
        <p:nvPicPr>
          <p:cNvPr id="2" name="Picture 1">
            <a:extLst>
              <a:ext uri="{FF2B5EF4-FFF2-40B4-BE49-F238E27FC236}">
                <a16:creationId xmlns:a16="http://schemas.microsoft.com/office/drawing/2014/main" id="{0B52063B-6DC1-5DBF-8639-98F138BA575D}"/>
              </a:ext>
            </a:extLst>
          </p:cNvPr>
          <p:cNvPicPr>
            <a:picLocks noChangeAspect="1"/>
          </p:cNvPicPr>
          <p:nvPr/>
        </p:nvPicPr>
        <p:blipFill>
          <a:blip r:embed="rId2"/>
          <a:stretch>
            <a:fillRect/>
          </a:stretch>
        </p:blipFill>
        <p:spPr>
          <a:xfrm>
            <a:off x="4015200" y="8468"/>
            <a:ext cx="8176800" cy="1005840"/>
          </a:xfrm>
          <a:prstGeom prst="rect">
            <a:avLst/>
          </a:prstGeom>
        </p:spPr>
      </p:pic>
      <p:sp>
        <p:nvSpPr>
          <p:cNvPr id="3" name="TextBox 2">
            <a:extLst>
              <a:ext uri="{FF2B5EF4-FFF2-40B4-BE49-F238E27FC236}">
                <a16:creationId xmlns:a16="http://schemas.microsoft.com/office/drawing/2014/main" id="{363D9F78-6AF9-03CC-B707-B88F51D150C4}"/>
              </a:ext>
            </a:extLst>
          </p:cNvPr>
          <p:cNvSpPr txBox="1"/>
          <p:nvPr/>
        </p:nvSpPr>
        <p:spPr>
          <a:xfrm>
            <a:off x="5208884" y="3506755"/>
            <a:ext cx="5332095" cy="846386"/>
          </a:xfrm>
          <a:prstGeom prst="rect">
            <a:avLst/>
          </a:prstGeom>
          <a:noFill/>
          <a:ln w="31750">
            <a:noFill/>
          </a:ln>
        </p:spPr>
        <p:txBody>
          <a:bodyPr wrap="square" rtlCol="0">
            <a:spAutoFit/>
          </a:bodyPr>
          <a:lstStyle/>
          <a:p>
            <a:pPr algn="ctr">
              <a:spcBef>
                <a:spcPts val="600"/>
              </a:spcBef>
            </a:pPr>
            <a:r>
              <a:rPr lang="en-CA" sz="2400" dirty="0"/>
              <a:t>Pour de l’aide, communiquer avec nous </a:t>
            </a:r>
            <a:r>
              <a:rPr lang="fr-CA" sz="2400" dirty="0"/>
              <a:t>à</a:t>
            </a:r>
            <a:endParaRPr lang="en-CA" sz="2400" dirty="0"/>
          </a:p>
          <a:p>
            <a:pPr algn="ctr">
              <a:spcBef>
                <a:spcPts val="600"/>
              </a:spcBef>
            </a:pPr>
            <a:r>
              <a:rPr lang="en-CA" sz="2000" dirty="0"/>
              <a:t> </a:t>
            </a:r>
            <a:r>
              <a:rPr lang="en-CA" sz="2000" dirty="0">
                <a:hlinkClick r:id="rId3"/>
              </a:rPr>
              <a:t>edocsportal.portaildoc@fpslreb-crtespf.gc.ca</a:t>
            </a:r>
            <a:r>
              <a:rPr lang="en-CA" sz="2000" dirty="0"/>
              <a:t> </a:t>
            </a:r>
            <a:endParaRPr lang="en-US" sz="2000" dirty="0"/>
          </a:p>
        </p:txBody>
      </p:sp>
      <p:sp>
        <p:nvSpPr>
          <p:cNvPr id="5" name="TextBox 4">
            <a:extLst>
              <a:ext uri="{FF2B5EF4-FFF2-40B4-BE49-F238E27FC236}">
                <a16:creationId xmlns:a16="http://schemas.microsoft.com/office/drawing/2014/main" id="{174761E9-E871-33EE-FB86-3003CB2A4310}"/>
              </a:ext>
            </a:extLst>
          </p:cNvPr>
          <p:cNvSpPr txBox="1"/>
          <p:nvPr/>
        </p:nvSpPr>
        <p:spPr>
          <a:xfrm>
            <a:off x="4314826" y="5748787"/>
            <a:ext cx="7496174" cy="923330"/>
          </a:xfrm>
          <a:prstGeom prst="rect">
            <a:avLst/>
          </a:prstGeom>
          <a:noFill/>
          <a:ln w="19050">
            <a:solidFill>
              <a:srgbClr val="FF0000"/>
            </a:solidFill>
          </a:ln>
        </p:spPr>
        <p:txBody>
          <a:bodyPr wrap="square">
            <a:spAutoFit/>
          </a:bodyPr>
          <a:lstStyle/>
          <a:p>
            <a:pPr>
              <a:spcBef>
                <a:spcPts val="600"/>
              </a:spcBef>
            </a:pPr>
            <a:r>
              <a:rPr lang="fr-CA" sz="1800" b="1" dirty="0"/>
              <a:t>Note: </a:t>
            </a:r>
            <a:r>
              <a:rPr lang="fr-CA" sz="1800" dirty="0"/>
              <a:t>Le soutien technique et le traitement des documents seront disponibles pendant les heures de bureau, soit du lundi au vendredi de 8 h à 16 h (heure de l’Est), sauf les jours fériés.</a:t>
            </a:r>
            <a:endParaRPr lang="en-US" sz="1800" dirty="0"/>
          </a:p>
        </p:txBody>
      </p:sp>
    </p:spTree>
    <p:extLst>
      <p:ext uri="{BB962C8B-B14F-4D97-AF65-F5344CB8AC3E}">
        <p14:creationId xmlns:p14="http://schemas.microsoft.com/office/powerpoint/2010/main" val="3234005557"/>
      </p:ext>
    </p:extLst>
  </p:cSld>
  <p:clrMapOvr>
    <a:masterClrMapping/>
  </p:clrMapOvr>
  <mc:AlternateContent xmlns:mc="http://schemas.openxmlformats.org/markup-compatibility/2006" xmlns:p159="http://schemas.microsoft.com/office/powerpoint/2015/09/main">
    <mc:Choice Requires="p159">
      <p:transition spd="slow" advClick="0" advTm="30000">
        <p159:morph option="byObject"/>
      </p:transition>
    </mc:Choice>
    <mc:Fallback xmlns="">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25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1000"/>
                                        <p:tgtEl>
                                          <p:spTgt spid="2"/>
                                        </p:tgtEl>
                                      </p:cBhvr>
                                    </p:animEffect>
                                  </p:childTnLst>
                                </p:cTn>
                              </p:par>
                            </p:childTnLst>
                          </p:cTn>
                        </p:par>
                        <p:par>
                          <p:cTn id="14" fill="hold">
                            <p:stCondLst>
                              <p:cond delay="2250"/>
                            </p:stCondLst>
                            <p:childTnLst>
                              <p:par>
                                <p:cTn id="15" presetID="42" presetClass="entr" presetSubtype="0"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500"/>
                                        <p:tgtEl>
                                          <p:spTgt spid="22"/>
                                        </p:tgtEl>
                                      </p:cBhvr>
                                    </p:animEffect>
                                    <p:anim calcmode="lin" valueType="num">
                                      <p:cBhvr>
                                        <p:cTn id="18" dur="1500" fill="hold"/>
                                        <p:tgtEl>
                                          <p:spTgt spid="22"/>
                                        </p:tgtEl>
                                        <p:attrNameLst>
                                          <p:attrName>ppt_x</p:attrName>
                                        </p:attrNameLst>
                                      </p:cBhvr>
                                      <p:tavLst>
                                        <p:tav tm="0">
                                          <p:val>
                                            <p:strVal val="#ppt_x"/>
                                          </p:val>
                                        </p:tav>
                                        <p:tav tm="100000">
                                          <p:val>
                                            <p:strVal val="#ppt_x"/>
                                          </p:val>
                                        </p:tav>
                                      </p:tavLst>
                                    </p:anim>
                                    <p:anim calcmode="lin" valueType="num">
                                      <p:cBhvr>
                                        <p:cTn id="19" dur="1500" fill="hold"/>
                                        <p:tgtEl>
                                          <p:spTgt spid="22"/>
                                        </p:tgtEl>
                                        <p:attrNameLst>
                                          <p:attrName>ppt_y</p:attrName>
                                        </p:attrNameLst>
                                      </p:cBhvr>
                                      <p:tavLst>
                                        <p:tav tm="0">
                                          <p:val>
                                            <p:strVal val="#ppt_y+.1"/>
                                          </p:val>
                                        </p:tav>
                                        <p:tav tm="100000">
                                          <p:val>
                                            <p:strVal val="#ppt_y"/>
                                          </p:val>
                                        </p:tav>
                                      </p:tavLst>
                                    </p:anim>
                                  </p:childTnLst>
                                </p:cTn>
                              </p:par>
                            </p:childTnLst>
                          </p:cTn>
                        </p:par>
                        <p:par>
                          <p:cTn id="20" fill="hold">
                            <p:stCondLst>
                              <p:cond delay="3750"/>
                            </p:stCondLst>
                            <p:childTnLst>
                              <p:par>
                                <p:cTn id="21" presetID="10" presetClass="entr" presetSubtype="0" fill="hold" grpId="0" nodeType="afterEffect">
                                  <p:stCondLst>
                                    <p:cond delay="25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2000"/>
                                        <p:tgtEl>
                                          <p:spTgt spid="3"/>
                                        </p:tgtEl>
                                      </p:cBhvr>
                                    </p:animEffect>
                                  </p:childTnLst>
                                </p:cTn>
                              </p:par>
                            </p:childTnLst>
                          </p:cTn>
                        </p:par>
                        <p:par>
                          <p:cTn id="24" fill="hold">
                            <p:stCondLst>
                              <p:cond delay="6000"/>
                            </p:stCondLst>
                            <p:childTnLst>
                              <p:par>
                                <p:cTn id="25" presetID="10" presetClass="entr" presetSubtype="0" fill="hold" grpId="0" nodeType="afterEffect">
                                  <p:stCondLst>
                                    <p:cond delay="25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6" grpId="0"/>
      <p:bldP spid="3"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Rectangle 4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4BF7055-544A-8C4B-FAFB-57016EDFAB9B}"/>
              </a:ext>
            </a:extLst>
          </p:cNvPr>
          <p:cNvSpPr>
            <a:spLocks noGrp="1"/>
          </p:cNvSpPr>
          <p:nvPr>
            <p:ph idx="1"/>
          </p:nvPr>
        </p:nvSpPr>
        <p:spPr>
          <a:xfrm>
            <a:off x="4200910" y="1125622"/>
            <a:ext cx="7733822" cy="3867150"/>
          </a:xfrm>
        </p:spPr>
        <p:txBody>
          <a:bodyPr anchor="ctr">
            <a:normAutofit/>
          </a:bodyPr>
          <a:lstStyle/>
          <a:p>
            <a:pPr marL="0" marR="0" lvl="0" indent="0">
              <a:lnSpc>
                <a:spcPct val="120000"/>
              </a:lnSpc>
              <a:spcBef>
                <a:spcPts val="0"/>
              </a:spcBef>
              <a:spcAft>
                <a:spcPts val="1200"/>
              </a:spcAft>
              <a:buNone/>
            </a:pPr>
            <a:r>
              <a:rPr lang="en-US" sz="2400" b="1" dirty="0">
                <a:latin typeface="Calibri" panose="020F0502020204030204" pitchFamily="34" charset="0"/>
                <a:ea typeface="Calibri" panose="020F0502020204030204" pitchFamily="34" charset="0"/>
              </a:rPr>
              <a:t>INSCRIPTION AU PORTAIL DE DOCUMENTS </a:t>
            </a:r>
            <a:r>
              <a:rPr lang="fr-CA" sz="2400" b="1" dirty="0">
                <a:latin typeface="Calibri" panose="020F0502020204030204" pitchFamily="34" charset="0"/>
                <a:ea typeface="Calibri" panose="020F0502020204030204" pitchFamily="34" charset="0"/>
              </a:rPr>
              <a:t>ÉLECTRONIQUES</a:t>
            </a:r>
          </a:p>
          <a:p>
            <a:pPr marL="0" indent="0">
              <a:buNone/>
            </a:pPr>
            <a:endParaRPr lang="en-US" sz="1200" dirty="0"/>
          </a:p>
          <a:p>
            <a:r>
              <a:rPr lang="en-US" sz="2000" dirty="0"/>
              <a:t>Pour </a:t>
            </a:r>
            <a:r>
              <a:rPr lang="en-US" sz="2000" dirty="0" err="1"/>
              <a:t>vous</a:t>
            </a:r>
            <a:r>
              <a:rPr lang="en-US" sz="2000" dirty="0"/>
              <a:t> </a:t>
            </a:r>
            <a:r>
              <a:rPr lang="en-US" sz="2000" dirty="0" err="1"/>
              <a:t>inscrire</a:t>
            </a:r>
            <a:r>
              <a:rPr lang="en-US" sz="2000" dirty="0"/>
              <a:t>, </a:t>
            </a:r>
            <a:r>
              <a:rPr lang="fr-CA" sz="2000" dirty="0"/>
              <a:t>veuillez vous rendre sur ce site Web :</a:t>
            </a:r>
          </a:p>
          <a:p>
            <a:pPr marL="0" indent="0">
              <a:buNone/>
            </a:pPr>
            <a:endParaRPr lang="fr-CA" sz="2000" dirty="0"/>
          </a:p>
          <a:p>
            <a:pPr marL="0" indent="0">
              <a:buNone/>
            </a:pPr>
            <a:endParaRPr lang="en-US" sz="800" dirty="0"/>
          </a:p>
          <a:p>
            <a:pPr marL="0" indent="0" algn="ctr">
              <a:buNone/>
            </a:pPr>
            <a:r>
              <a:rPr lang="fr-CA" sz="2400" u="sng" dirty="0">
                <a:hlinkClick r:id="rId2"/>
              </a:rPr>
              <a:t>https://edocsportal-portaildoc.fpslreb-crtespf.gc.ca/</a:t>
            </a:r>
            <a:r>
              <a:rPr lang="fr-CA" sz="2400" dirty="0"/>
              <a:t> </a:t>
            </a:r>
            <a:endParaRPr lang="en-US" sz="2400" dirty="0"/>
          </a:p>
          <a:p>
            <a:pPr marL="0" marR="0" lvl="0" indent="0">
              <a:spcBef>
                <a:spcPts val="0"/>
              </a:spcBef>
              <a:spcAft>
                <a:spcPts val="0"/>
              </a:spcAft>
              <a:buNone/>
            </a:pPr>
            <a:endParaRPr lang="en-US" sz="1700" dirty="0">
              <a:latin typeface="Calibri" panose="020F0502020204030204" pitchFamily="34" charset="0"/>
              <a:ea typeface="Calibri" panose="020F0502020204030204" pitchFamily="34" charset="0"/>
            </a:endParaRPr>
          </a:p>
          <a:p>
            <a:pPr marL="0" marR="0" lvl="0" indent="0">
              <a:spcBef>
                <a:spcPts val="0"/>
              </a:spcBef>
              <a:spcAft>
                <a:spcPts val="0"/>
              </a:spcAft>
              <a:buNone/>
            </a:pPr>
            <a:endParaRPr lang="en-US" sz="1700" dirty="0">
              <a:latin typeface="Calibri" panose="020F0502020204030204" pitchFamily="34" charset="0"/>
              <a:ea typeface="Calibri" panose="020F0502020204030204" pitchFamily="34" charset="0"/>
            </a:endParaRPr>
          </a:p>
          <a:p>
            <a:pPr marL="0" indent="0">
              <a:buNone/>
            </a:pPr>
            <a:endParaRPr lang="en-US" sz="1700" dirty="0"/>
          </a:p>
        </p:txBody>
      </p:sp>
      <p:sp>
        <p:nvSpPr>
          <p:cNvPr id="2" name="Arrow: Down 1">
            <a:extLst>
              <a:ext uri="{FF2B5EF4-FFF2-40B4-BE49-F238E27FC236}">
                <a16:creationId xmlns:a16="http://schemas.microsoft.com/office/drawing/2014/main" id="{EB7DA2EA-9440-AC28-96CA-1B90D32E5477}"/>
              </a:ext>
            </a:extLst>
          </p:cNvPr>
          <p:cNvSpPr/>
          <p:nvPr/>
        </p:nvSpPr>
        <p:spPr>
          <a:xfrm rot="18304238">
            <a:off x="4286910" y="2914341"/>
            <a:ext cx="419100" cy="7042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EBD3BCBD-667F-20CC-94B6-AB239C1FBCAF}"/>
              </a:ext>
            </a:extLst>
          </p:cNvPr>
          <p:cNvSpPr txBox="1">
            <a:spLocks/>
          </p:cNvSpPr>
          <p:nvPr/>
        </p:nvSpPr>
        <p:spPr>
          <a:xfrm>
            <a:off x="585336" y="2535099"/>
            <a:ext cx="2880828" cy="30719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3100" cap="all" dirty="0">
                <a:solidFill>
                  <a:srgbClr val="FFFFFF"/>
                </a:solidFill>
              </a:rPr>
              <a:t>portail de documents</a:t>
            </a:r>
            <a:br>
              <a:rPr lang="fr-CA" sz="3100" cap="all" dirty="0">
                <a:solidFill>
                  <a:srgbClr val="FFFFFF"/>
                </a:solidFill>
              </a:rPr>
            </a:br>
            <a:r>
              <a:rPr lang="fr-CA" sz="3100" cap="all" dirty="0">
                <a:solidFill>
                  <a:srgbClr val="FFFFFF"/>
                </a:solidFill>
              </a:rPr>
              <a:t>électroniques</a:t>
            </a:r>
            <a:br>
              <a:rPr lang="fr-CA" sz="3100" cap="all" dirty="0">
                <a:solidFill>
                  <a:srgbClr val="FFFFFF"/>
                </a:solidFill>
              </a:rPr>
            </a:br>
            <a:br>
              <a:rPr lang="fr-CA" sz="3100" cap="all" dirty="0">
                <a:solidFill>
                  <a:srgbClr val="FFFFFF"/>
                </a:solidFill>
              </a:rPr>
            </a:br>
            <a:r>
              <a:rPr lang="fr-CA" sz="3100" b="1" cap="all" dirty="0">
                <a:solidFill>
                  <a:srgbClr val="FFFFFF"/>
                </a:solidFill>
              </a:rPr>
              <a:t>Inscription</a:t>
            </a:r>
            <a:endParaRPr lang="fr-CA" sz="3100" b="1" dirty="0">
              <a:solidFill>
                <a:srgbClr val="FFFFFF"/>
              </a:solidFill>
            </a:endParaRPr>
          </a:p>
        </p:txBody>
      </p:sp>
      <p:pic>
        <p:nvPicPr>
          <p:cNvPr id="4" name="Picture 3">
            <a:extLst>
              <a:ext uri="{FF2B5EF4-FFF2-40B4-BE49-F238E27FC236}">
                <a16:creationId xmlns:a16="http://schemas.microsoft.com/office/drawing/2014/main" id="{DF44B070-DA40-F972-C4B2-15EBCA8E5937}"/>
              </a:ext>
            </a:extLst>
          </p:cNvPr>
          <p:cNvPicPr>
            <a:picLocks noChangeAspect="1"/>
          </p:cNvPicPr>
          <p:nvPr/>
        </p:nvPicPr>
        <p:blipFill rotWithShape="1">
          <a:blip r:embed="rId3"/>
          <a:srcRect l="943"/>
          <a:stretch/>
        </p:blipFill>
        <p:spPr>
          <a:xfrm>
            <a:off x="4041156" y="8468"/>
            <a:ext cx="8150844" cy="1005840"/>
          </a:xfrm>
          <a:prstGeom prst="rect">
            <a:avLst/>
          </a:prstGeom>
        </p:spPr>
      </p:pic>
    </p:spTree>
    <p:extLst>
      <p:ext uri="{BB962C8B-B14F-4D97-AF65-F5344CB8AC3E}">
        <p14:creationId xmlns:p14="http://schemas.microsoft.com/office/powerpoint/2010/main" val="3913634337"/>
      </p:ext>
    </p:extLst>
  </p:cSld>
  <p:clrMapOvr>
    <a:masterClrMapping/>
  </p:clrMapOvr>
  <mc:AlternateContent xmlns:mc="http://schemas.openxmlformats.org/markup-compatibility/2006" xmlns:p159="http://schemas.microsoft.com/office/powerpoint/2015/09/main">
    <mc:Choice Requires="p159">
      <p:transition spd="slow" advClick="0" advTm="30000">
        <p159:morph option="byObject"/>
      </p:transition>
    </mc:Choice>
    <mc:Fallback xmlns="">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1000"/>
                                        <p:tgtEl>
                                          <p:spTgt spid="4"/>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500"/>
                                        <p:tgtEl>
                                          <p:spTgt spid="3">
                                            <p:txEl>
                                              <p:pRg st="0" end="0"/>
                                            </p:txEl>
                                          </p:spTgt>
                                        </p:tgtEl>
                                      </p:cBhvr>
                                    </p:animEffect>
                                    <p:anim calcmode="lin" valueType="num">
                                      <p:cBhvr>
                                        <p:cTn id="18"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42" presetClass="entr" presetSubtype="0"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500"/>
                                        <p:tgtEl>
                                          <p:spTgt spid="3">
                                            <p:txEl>
                                              <p:pRg st="2" end="2"/>
                                            </p:txEl>
                                          </p:spTgt>
                                        </p:tgtEl>
                                      </p:cBhvr>
                                    </p:animEffect>
                                    <p:anim calcmode="lin" valueType="num">
                                      <p:cBhvr>
                                        <p:cTn id="24"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42" presetClass="entr" presetSubtype="0"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500"/>
                                        <p:tgtEl>
                                          <p:spTgt spid="3">
                                            <p:txEl>
                                              <p:pRg st="5" end="5"/>
                                            </p:txEl>
                                          </p:spTgt>
                                        </p:tgtEl>
                                      </p:cBhvr>
                                    </p:animEffect>
                                    <p:anim calcmode="lin" valueType="num">
                                      <p:cBhvr>
                                        <p:cTn id="30" dur="1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6500"/>
                            </p:stCondLst>
                            <p:childTnLst>
                              <p:par>
                                <p:cTn id="33" presetID="22" presetClass="entr" presetSubtype="8"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Rectangle 4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4BF7055-544A-8C4B-FAFB-57016EDFAB9B}"/>
              </a:ext>
            </a:extLst>
          </p:cNvPr>
          <p:cNvSpPr>
            <a:spLocks noGrp="1"/>
          </p:cNvSpPr>
          <p:nvPr>
            <p:ph idx="1"/>
          </p:nvPr>
        </p:nvSpPr>
        <p:spPr>
          <a:xfrm>
            <a:off x="4181475" y="1064594"/>
            <a:ext cx="7762875" cy="1490520"/>
          </a:xfrm>
        </p:spPr>
        <p:txBody>
          <a:bodyPr anchor="ctr">
            <a:normAutofit fontScale="85000" lnSpcReduction="10000"/>
          </a:bodyPr>
          <a:lstStyle/>
          <a:p>
            <a:pPr marL="0" marR="0" lvl="0" indent="0">
              <a:lnSpc>
                <a:spcPct val="120000"/>
              </a:lnSpc>
              <a:spcBef>
                <a:spcPts val="0"/>
              </a:spcBef>
              <a:spcAft>
                <a:spcPts val="1200"/>
              </a:spcAft>
              <a:buNone/>
            </a:pPr>
            <a:r>
              <a:rPr lang="en-US" b="1" dirty="0">
                <a:latin typeface="Calibri" panose="020F0502020204030204" pitchFamily="34" charset="0"/>
                <a:ea typeface="Calibri" panose="020F0502020204030204" pitchFamily="34" charset="0"/>
              </a:rPr>
              <a:t>INSCRIPTION AU PORTAIL DE DOCUMENTS </a:t>
            </a:r>
            <a:r>
              <a:rPr lang="fr-CA" b="1" dirty="0">
                <a:latin typeface="Calibri" panose="020F0502020204030204" pitchFamily="34" charset="0"/>
                <a:ea typeface="Calibri" panose="020F0502020204030204" pitchFamily="34" charset="0"/>
              </a:rPr>
              <a:t>ÉLECTRONIQUES</a:t>
            </a:r>
          </a:p>
          <a:p>
            <a:pPr marL="0" marR="0" lvl="0" indent="0">
              <a:spcBef>
                <a:spcPts val="0"/>
              </a:spcBef>
              <a:spcAft>
                <a:spcPts val="600"/>
              </a:spcAft>
              <a:buNone/>
            </a:pPr>
            <a:r>
              <a:rPr lang="en-US" sz="2400" b="1" dirty="0">
                <a:latin typeface="Calibri" panose="020F0502020204030204" pitchFamily="34" charset="0"/>
                <a:ea typeface="Calibri" panose="020F0502020204030204" pitchFamily="34" charset="0"/>
              </a:rPr>
              <a:t>CONNEXION</a:t>
            </a:r>
            <a:endParaRPr lang="en-US" sz="2400" b="1" dirty="0">
              <a:effectLst/>
              <a:latin typeface="Calibri" panose="020F0502020204030204" pitchFamily="34" charset="0"/>
              <a:ea typeface="Calibri" panose="020F0502020204030204" pitchFamily="34" charset="0"/>
            </a:endParaRPr>
          </a:p>
          <a:p>
            <a:pPr marL="0" marR="0" lvl="0" indent="0">
              <a:spcBef>
                <a:spcPts val="0"/>
              </a:spcBef>
              <a:spcAft>
                <a:spcPts val="600"/>
              </a:spcAft>
              <a:buNone/>
            </a:pPr>
            <a:endParaRPr lang="en-US" sz="1700" dirty="0">
              <a:effectLst/>
              <a:latin typeface="Calibri" panose="020F0502020204030204" pitchFamily="34" charset="0"/>
              <a:ea typeface="Calibri" panose="020F0502020204030204" pitchFamily="34" charset="0"/>
            </a:endParaRPr>
          </a:p>
          <a:p>
            <a:pPr>
              <a:spcBef>
                <a:spcPts val="0"/>
              </a:spcBef>
              <a:spcAft>
                <a:spcPts val="600"/>
              </a:spcAft>
            </a:pPr>
            <a:r>
              <a:rPr lang="en-US" sz="2400" dirty="0"/>
              <a:t>Une fois rendu sur la page de Connexion, cliquer sur </a:t>
            </a:r>
            <a:r>
              <a:rPr lang="en-US" sz="2400" b="1" dirty="0">
                <a:solidFill>
                  <a:srgbClr val="FF0000"/>
                </a:solidFill>
              </a:rPr>
              <a:t>Inscrivez-vous</a:t>
            </a:r>
            <a:r>
              <a:rPr lang="en-US" sz="2400" dirty="0">
                <a:solidFill>
                  <a:srgbClr val="FF0000"/>
                </a:solidFill>
              </a:rPr>
              <a:t>.</a:t>
            </a:r>
            <a:endParaRPr lang="en-US" sz="2400" b="1" dirty="0">
              <a:solidFill>
                <a:srgbClr val="FF0000"/>
              </a:solidFill>
            </a:endParaRPr>
          </a:p>
        </p:txBody>
      </p:sp>
      <p:sp>
        <p:nvSpPr>
          <p:cNvPr id="5" name="Title 1">
            <a:extLst>
              <a:ext uri="{FF2B5EF4-FFF2-40B4-BE49-F238E27FC236}">
                <a16:creationId xmlns:a16="http://schemas.microsoft.com/office/drawing/2014/main" id="{BD5B7A4E-15B8-9F89-1666-77DD4F68E651}"/>
              </a:ext>
            </a:extLst>
          </p:cNvPr>
          <p:cNvSpPr txBox="1">
            <a:spLocks/>
          </p:cNvSpPr>
          <p:nvPr/>
        </p:nvSpPr>
        <p:spPr>
          <a:xfrm>
            <a:off x="578494" y="2535099"/>
            <a:ext cx="2880828" cy="30719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3100" cap="all" dirty="0">
                <a:solidFill>
                  <a:srgbClr val="FFFFFF"/>
                </a:solidFill>
              </a:rPr>
              <a:t>portail de documents</a:t>
            </a:r>
            <a:br>
              <a:rPr lang="fr-CA" sz="3100" cap="all" dirty="0">
                <a:solidFill>
                  <a:srgbClr val="FFFFFF"/>
                </a:solidFill>
              </a:rPr>
            </a:br>
            <a:r>
              <a:rPr lang="fr-CA" sz="3100" cap="all" dirty="0">
                <a:solidFill>
                  <a:srgbClr val="FFFFFF"/>
                </a:solidFill>
              </a:rPr>
              <a:t>électroniques</a:t>
            </a:r>
            <a:br>
              <a:rPr lang="en-US" sz="3100" cap="all" dirty="0">
                <a:solidFill>
                  <a:srgbClr val="FFFFFF"/>
                </a:solidFill>
              </a:rPr>
            </a:br>
            <a:br>
              <a:rPr lang="en-US" sz="3100" cap="all" dirty="0">
                <a:solidFill>
                  <a:srgbClr val="FFFFFF"/>
                </a:solidFill>
              </a:rPr>
            </a:br>
            <a:r>
              <a:rPr lang="fr-CA" sz="3100" b="1" cap="all" dirty="0">
                <a:solidFill>
                  <a:srgbClr val="FFFFFF"/>
                </a:solidFill>
              </a:rPr>
              <a:t>Inscription</a:t>
            </a:r>
            <a:endParaRPr lang="fr-CA" sz="3100" b="1" dirty="0">
              <a:solidFill>
                <a:srgbClr val="FFFFFF"/>
              </a:solidFill>
            </a:endParaRPr>
          </a:p>
        </p:txBody>
      </p:sp>
      <p:pic>
        <p:nvPicPr>
          <p:cNvPr id="6" name="Picture 5">
            <a:extLst>
              <a:ext uri="{FF2B5EF4-FFF2-40B4-BE49-F238E27FC236}">
                <a16:creationId xmlns:a16="http://schemas.microsoft.com/office/drawing/2014/main" id="{DE76C99C-88C4-E189-265D-E3A1247B1E51}"/>
              </a:ext>
            </a:extLst>
          </p:cNvPr>
          <p:cNvPicPr>
            <a:picLocks noChangeAspect="1"/>
          </p:cNvPicPr>
          <p:nvPr/>
        </p:nvPicPr>
        <p:blipFill rotWithShape="1">
          <a:blip r:embed="rId2"/>
          <a:srcRect l="76189" t="24058" r="15196" b="36882"/>
          <a:stretch/>
        </p:blipFill>
        <p:spPr bwMode="auto">
          <a:xfrm>
            <a:off x="5848014" y="2460832"/>
            <a:ext cx="3974947" cy="3383280"/>
          </a:xfrm>
          <a:prstGeom prst="rect">
            <a:avLst/>
          </a:prstGeom>
          <a:ln>
            <a:noFill/>
          </a:ln>
          <a:extLst>
            <a:ext uri="{53640926-AAD7-44D8-BBD7-CCE9431645EC}">
              <a14:shadowObscured xmlns:a14="http://schemas.microsoft.com/office/drawing/2010/main"/>
            </a:ext>
          </a:extLst>
        </p:spPr>
      </p:pic>
      <p:cxnSp>
        <p:nvCxnSpPr>
          <p:cNvPr id="2" name="Straight Arrow Connector 1">
            <a:extLst>
              <a:ext uri="{FF2B5EF4-FFF2-40B4-BE49-F238E27FC236}">
                <a16:creationId xmlns:a16="http://schemas.microsoft.com/office/drawing/2014/main" id="{B36DF404-33D8-C33E-475A-120936C76CD0}"/>
              </a:ext>
            </a:extLst>
          </p:cNvPr>
          <p:cNvCxnSpPr>
            <a:cxnSpLocks/>
          </p:cNvCxnSpPr>
          <p:nvPr/>
        </p:nvCxnSpPr>
        <p:spPr>
          <a:xfrm flipH="1">
            <a:off x="9405936" y="3439138"/>
            <a:ext cx="873760" cy="1624285"/>
          </a:xfrm>
          <a:prstGeom prst="straightConnector1">
            <a:avLst/>
          </a:prstGeom>
          <a:ln w="73025">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1193236-7CF6-1F23-C4DB-B45C6550F113}"/>
              </a:ext>
            </a:extLst>
          </p:cNvPr>
          <p:cNvPicPr>
            <a:picLocks noChangeAspect="1"/>
          </p:cNvPicPr>
          <p:nvPr/>
        </p:nvPicPr>
        <p:blipFill rotWithShape="1">
          <a:blip r:embed="rId3"/>
          <a:srcRect l="943"/>
          <a:stretch/>
        </p:blipFill>
        <p:spPr>
          <a:xfrm>
            <a:off x="4041156" y="8468"/>
            <a:ext cx="8150844" cy="1005840"/>
          </a:xfrm>
          <a:prstGeom prst="rect">
            <a:avLst/>
          </a:prstGeom>
        </p:spPr>
      </p:pic>
      <p:sp>
        <p:nvSpPr>
          <p:cNvPr id="7" name="TextBox 6">
            <a:extLst>
              <a:ext uri="{FF2B5EF4-FFF2-40B4-BE49-F238E27FC236}">
                <a16:creationId xmlns:a16="http://schemas.microsoft.com/office/drawing/2014/main" id="{6E999F5B-A309-70A7-3289-361EFBBBEF2B}"/>
              </a:ext>
            </a:extLst>
          </p:cNvPr>
          <p:cNvSpPr txBox="1"/>
          <p:nvPr/>
        </p:nvSpPr>
        <p:spPr>
          <a:xfrm>
            <a:off x="4314825" y="5947447"/>
            <a:ext cx="7496174" cy="646331"/>
          </a:xfrm>
          <a:prstGeom prst="rect">
            <a:avLst/>
          </a:prstGeom>
          <a:noFill/>
          <a:ln w="19050">
            <a:solidFill>
              <a:srgbClr val="FF0000"/>
            </a:solidFill>
          </a:ln>
        </p:spPr>
        <p:txBody>
          <a:bodyPr wrap="square">
            <a:spAutoFit/>
          </a:bodyPr>
          <a:lstStyle/>
          <a:p>
            <a:pPr>
              <a:spcBef>
                <a:spcPts val="600"/>
              </a:spcBef>
            </a:pPr>
            <a:r>
              <a:rPr lang="fr-FR" b="1" dirty="0">
                <a:solidFill>
                  <a:srgbClr val="FF0000"/>
                </a:solidFill>
              </a:rPr>
              <a:t>Note : </a:t>
            </a:r>
            <a:r>
              <a:rPr lang="fr-FR" b="1" dirty="0"/>
              <a:t> Le processus d’inscription ne doit être fait qu’une seule fois</a:t>
            </a:r>
            <a:r>
              <a:rPr lang="fr-FR" dirty="0"/>
              <a:t>. </a:t>
            </a:r>
            <a:r>
              <a:rPr lang="fr-FR" b="1" dirty="0"/>
              <a:t>Si vous avez déjà un compte, allez à la diapositive 9.</a:t>
            </a:r>
          </a:p>
        </p:txBody>
      </p:sp>
    </p:spTree>
    <p:extLst>
      <p:ext uri="{BB962C8B-B14F-4D97-AF65-F5344CB8AC3E}">
        <p14:creationId xmlns:p14="http://schemas.microsoft.com/office/powerpoint/2010/main" val="3073907816"/>
      </p:ext>
    </p:extLst>
  </p:cSld>
  <p:clrMapOvr>
    <a:masterClrMapping/>
  </p:clrMapOvr>
  <mc:AlternateContent xmlns:mc="http://schemas.openxmlformats.org/markup-compatibility/2006" xmlns:p159="http://schemas.microsoft.com/office/powerpoint/2015/09/main">
    <mc:Choice Requires="p159">
      <p:transition spd="slow" advClick="0" advTm="30000">
        <p159:morph option="byObject"/>
      </p:transition>
    </mc:Choice>
    <mc:Fallback xmlns="">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1000"/>
                                        <p:tgtEl>
                                          <p:spTgt spid="4"/>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500"/>
                                        <p:tgtEl>
                                          <p:spTgt spid="3">
                                            <p:txEl>
                                              <p:pRg st="0" end="0"/>
                                            </p:txEl>
                                          </p:spTgt>
                                        </p:tgtEl>
                                      </p:cBhvr>
                                    </p:animEffect>
                                    <p:anim calcmode="lin" valueType="num">
                                      <p:cBhvr>
                                        <p:cTn id="18"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42" presetClass="entr" presetSubtype="0" fill="hold"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500"/>
                                        <p:tgtEl>
                                          <p:spTgt spid="3">
                                            <p:txEl>
                                              <p:pRg st="1" end="1"/>
                                            </p:txEl>
                                          </p:spTgt>
                                        </p:tgtEl>
                                      </p:cBhvr>
                                    </p:animEffect>
                                    <p:anim calcmode="lin" valueType="num">
                                      <p:cBhvr>
                                        <p:cTn id="24"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42" presetClass="entr" presetSubtype="0" fill="hold"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500"/>
                                        <p:tgtEl>
                                          <p:spTgt spid="3">
                                            <p:txEl>
                                              <p:pRg st="3" end="3"/>
                                            </p:txEl>
                                          </p:spTgt>
                                        </p:tgtEl>
                                      </p:cBhvr>
                                    </p:animEffect>
                                    <p:anim calcmode="lin" valueType="num">
                                      <p:cBhvr>
                                        <p:cTn id="30" dur="1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2" fill="hold">
                            <p:stCondLst>
                              <p:cond delay="6500"/>
                            </p:stCondLst>
                            <p:childTnLst>
                              <p:par>
                                <p:cTn id="33" presetID="10" presetClass="entr" presetSubtype="0" fill="hold" nodeType="afterEffect">
                                  <p:stCondLst>
                                    <p:cond delay="25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2000"/>
                                        <p:tgtEl>
                                          <p:spTgt spid="6"/>
                                        </p:tgtEl>
                                      </p:cBhvr>
                                    </p:animEffect>
                                  </p:childTnLst>
                                </p:cTn>
                              </p:par>
                            </p:childTnLst>
                          </p:cTn>
                        </p:par>
                        <p:par>
                          <p:cTn id="36" fill="hold">
                            <p:stCondLst>
                              <p:cond delay="8750"/>
                            </p:stCondLst>
                            <p:childTnLst>
                              <p:par>
                                <p:cTn id="37" presetID="22" presetClass="entr" presetSubtype="2"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right)">
                                      <p:cBhvr>
                                        <p:cTn id="39" dur="1000"/>
                                        <p:tgtEl>
                                          <p:spTgt spid="2"/>
                                        </p:tgtEl>
                                      </p:cBhvr>
                                    </p:animEffect>
                                  </p:childTnLst>
                                </p:cTn>
                              </p:par>
                            </p:childTnLst>
                          </p:cTn>
                        </p:par>
                        <p:par>
                          <p:cTn id="40" fill="hold">
                            <p:stCondLst>
                              <p:cond delay="9750"/>
                            </p:stCondLst>
                            <p:childTnLst>
                              <p:par>
                                <p:cTn id="41" presetID="10" presetClass="entr" presetSubtype="0" fill="hold" grpId="0" nodeType="afterEffect">
                                  <p:stCondLst>
                                    <p:cond delay="25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Rectangle 4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4BF7055-544A-8C4B-FAFB-57016EDFAB9B}"/>
              </a:ext>
            </a:extLst>
          </p:cNvPr>
          <p:cNvSpPr>
            <a:spLocks noGrp="1"/>
          </p:cNvSpPr>
          <p:nvPr>
            <p:ph idx="1"/>
          </p:nvPr>
        </p:nvSpPr>
        <p:spPr>
          <a:xfrm>
            <a:off x="4238625" y="1228724"/>
            <a:ext cx="7762875" cy="1342196"/>
          </a:xfrm>
        </p:spPr>
        <p:txBody>
          <a:bodyPr anchor="ctr">
            <a:normAutofit fontScale="92500"/>
          </a:bodyPr>
          <a:lstStyle/>
          <a:p>
            <a:pPr marL="0" marR="0" lvl="0" indent="0">
              <a:lnSpc>
                <a:spcPct val="120000"/>
              </a:lnSpc>
              <a:spcBef>
                <a:spcPts val="0"/>
              </a:spcBef>
              <a:spcAft>
                <a:spcPts val="1200"/>
              </a:spcAft>
              <a:buNone/>
            </a:pPr>
            <a:r>
              <a:rPr lang="en-US" sz="2600" b="1" dirty="0">
                <a:latin typeface="Calibri" panose="020F0502020204030204" pitchFamily="34" charset="0"/>
                <a:ea typeface="Calibri" panose="020F0502020204030204" pitchFamily="34" charset="0"/>
              </a:rPr>
              <a:t>INSCRIPTION AU PORTAIL DE DOCUMENTS </a:t>
            </a:r>
            <a:r>
              <a:rPr lang="fr-CA" sz="2600" b="1" dirty="0">
                <a:latin typeface="Calibri" panose="020F0502020204030204" pitchFamily="34" charset="0"/>
                <a:ea typeface="Calibri" panose="020F0502020204030204" pitchFamily="34" charset="0"/>
              </a:rPr>
              <a:t>ÉLECTRONIQUES</a:t>
            </a:r>
          </a:p>
          <a:p>
            <a:pPr>
              <a:spcBef>
                <a:spcPts val="0"/>
              </a:spcBef>
              <a:spcAft>
                <a:spcPts val="600"/>
              </a:spcAft>
            </a:pPr>
            <a:r>
              <a:rPr lang="en-US" sz="2200" dirty="0"/>
              <a:t>Prochaine </a:t>
            </a:r>
            <a:r>
              <a:rPr lang="fr-CA" sz="2200" dirty="0"/>
              <a:t>étape</a:t>
            </a:r>
            <a:r>
              <a:rPr lang="en-US" sz="2200" dirty="0"/>
              <a:t>, </a:t>
            </a:r>
            <a:r>
              <a:rPr lang="fr-FR" sz="2200" dirty="0"/>
              <a:t>remplir les champs obligatoires marqués d’étoiles rouges.</a:t>
            </a:r>
            <a:endParaRPr lang="en-US" sz="2200" b="1" dirty="0"/>
          </a:p>
        </p:txBody>
      </p:sp>
      <p:sp>
        <p:nvSpPr>
          <p:cNvPr id="2" name="Title 1">
            <a:extLst>
              <a:ext uri="{FF2B5EF4-FFF2-40B4-BE49-F238E27FC236}">
                <a16:creationId xmlns:a16="http://schemas.microsoft.com/office/drawing/2014/main" id="{D34EAB40-C35C-2B3C-42DA-A6A2DF17761F}"/>
              </a:ext>
            </a:extLst>
          </p:cNvPr>
          <p:cNvSpPr txBox="1">
            <a:spLocks/>
          </p:cNvSpPr>
          <p:nvPr/>
        </p:nvSpPr>
        <p:spPr>
          <a:xfrm>
            <a:off x="578494" y="2535099"/>
            <a:ext cx="2880828" cy="30719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3100" cap="all" dirty="0">
                <a:solidFill>
                  <a:srgbClr val="FFFFFF"/>
                </a:solidFill>
              </a:rPr>
              <a:t>portail de documents</a:t>
            </a:r>
            <a:br>
              <a:rPr lang="fr-CA" sz="3100" cap="all" dirty="0">
                <a:solidFill>
                  <a:srgbClr val="FFFFFF"/>
                </a:solidFill>
              </a:rPr>
            </a:br>
            <a:r>
              <a:rPr lang="fr-CA" sz="3100" cap="all" dirty="0">
                <a:solidFill>
                  <a:srgbClr val="FFFFFF"/>
                </a:solidFill>
              </a:rPr>
              <a:t>électroniques</a:t>
            </a:r>
            <a:br>
              <a:rPr lang="en-US" sz="3100" cap="all" dirty="0">
                <a:solidFill>
                  <a:srgbClr val="FFFFFF"/>
                </a:solidFill>
              </a:rPr>
            </a:br>
            <a:br>
              <a:rPr lang="en-US" sz="3100" cap="all" dirty="0">
                <a:solidFill>
                  <a:srgbClr val="FFFFFF"/>
                </a:solidFill>
              </a:rPr>
            </a:br>
            <a:r>
              <a:rPr lang="en-US" sz="3100" b="1" cap="all" dirty="0">
                <a:solidFill>
                  <a:srgbClr val="FFFFFF"/>
                </a:solidFill>
              </a:rPr>
              <a:t>inscription</a:t>
            </a:r>
            <a:endParaRPr lang="en-US" sz="3100" b="1" dirty="0">
              <a:solidFill>
                <a:srgbClr val="FFFFFF"/>
              </a:solidFill>
            </a:endParaRPr>
          </a:p>
        </p:txBody>
      </p:sp>
      <p:pic>
        <p:nvPicPr>
          <p:cNvPr id="4" name="Picture 3">
            <a:extLst>
              <a:ext uri="{FF2B5EF4-FFF2-40B4-BE49-F238E27FC236}">
                <a16:creationId xmlns:a16="http://schemas.microsoft.com/office/drawing/2014/main" id="{0DD0F65A-5493-9FA1-8894-24907B3D4F71}"/>
              </a:ext>
            </a:extLst>
          </p:cNvPr>
          <p:cNvPicPr>
            <a:picLocks noChangeAspect="1"/>
          </p:cNvPicPr>
          <p:nvPr/>
        </p:nvPicPr>
        <p:blipFill rotWithShape="1">
          <a:blip r:embed="rId2"/>
          <a:srcRect l="18163" t="14814" r="18910" b="5983"/>
          <a:stretch/>
        </p:blipFill>
        <p:spPr bwMode="auto">
          <a:xfrm>
            <a:off x="5506466" y="2724738"/>
            <a:ext cx="5295404" cy="3749040"/>
          </a:xfrm>
          <a:prstGeom prst="rect">
            <a:avLst/>
          </a:prstGeom>
          <a:ln>
            <a:noFill/>
          </a:ln>
          <a:extLst>
            <a:ext uri="{53640926-AAD7-44D8-BBD7-CCE9431645EC}">
              <a14:shadowObscured xmlns:a14="http://schemas.microsoft.com/office/drawing/2010/main"/>
            </a:ext>
          </a:extLst>
        </p:spPr>
      </p:pic>
      <p:cxnSp>
        <p:nvCxnSpPr>
          <p:cNvPr id="23" name="Straight Arrow Connector 22">
            <a:extLst>
              <a:ext uri="{FF2B5EF4-FFF2-40B4-BE49-F238E27FC236}">
                <a16:creationId xmlns:a16="http://schemas.microsoft.com/office/drawing/2014/main" id="{9C4FF762-CA51-F8B5-1261-2A3BF798BD46}"/>
              </a:ext>
            </a:extLst>
          </p:cNvPr>
          <p:cNvCxnSpPr>
            <a:cxnSpLocks/>
          </p:cNvCxnSpPr>
          <p:nvPr/>
        </p:nvCxnSpPr>
        <p:spPr>
          <a:xfrm flipH="1">
            <a:off x="6200003" y="4261195"/>
            <a:ext cx="647323" cy="248841"/>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8189692-92F4-FB8F-D5CD-42E860335A3E}"/>
              </a:ext>
            </a:extLst>
          </p:cNvPr>
          <p:cNvCxnSpPr>
            <a:cxnSpLocks/>
          </p:cNvCxnSpPr>
          <p:nvPr/>
        </p:nvCxnSpPr>
        <p:spPr>
          <a:xfrm flipH="1">
            <a:off x="6186599" y="3917679"/>
            <a:ext cx="647323" cy="248841"/>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A9E06F8-F16E-BB14-551E-A7FF7D339030}"/>
              </a:ext>
            </a:extLst>
          </p:cNvPr>
          <p:cNvCxnSpPr>
            <a:cxnSpLocks/>
          </p:cNvCxnSpPr>
          <p:nvPr/>
        </p:nvCxnSpPr>
        <p:spPr>
          <a:xfrm flipH="1">
            <a:off x="9359779" y="3889994"/>
            <a:ext cx="647323" cy="248841"/>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80A1410-D76D-9501-005F-EA1ABEF7856B}"/>
              </a:ext>
            </a:extLst>
          </p:cNvPr>
          <p:cNvCxnSpPr>
            <a:cxnSpLocks/>
          </p:cNvCxnSpPr>
          <p:nvPr/>
        </p:nvCxnSpPr>
        <p:spPr>
          <a:xfrm flipH="1">
            <a:off x="6200003" y="3515020"/>
            <a:ext cx="647323" cy="248841"/>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49D7C3B-6DB8-BF95-0607-70819D8740D7}"/>
              </a:ext>
            </a:extLst>
          </p:cNvPr>
          <p:cNvCxnSpPr>
            <a:cxnSpLocks/>
          </p:cNvCxnSpPr>
          <p:nvPr/>
        </p:nvCxnSpPr>
        <p:spPr>
          <a:xfrm flipH="1">
            <a:off x="8516383" y="4255720"/>
            <a:ext cx="647323" cy="248841"/>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EC4E8CB-4F5F-8BD4-2402-A88A241F211B}"/>
              </a:ext>
            </a:extLst>
          </p:cNvPr>
          <p:cNvCxnSpPr>
            <a:cxnSpLocks/>
          </p:cNvCxnSpPr>
          <p:nvPr/>
        </p:nvCxnSpPr>
        <p:spPr>
          <a:xfrm>
            <a:off x="7207146" y="4810361"/>
            <a:ext cx="693059" cy="286958"/>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6203F68-4A8C-41FB-8C4D-EB346A2FA47F}"/>
              </a:ext>
            </a:extLst>
          </p:cNvPr>
          <p:cNvCxnSpPr>
            <a:cxnSpLocks/>
          </p:cNvCxnSpPr>
          <p:nvPr/>
        </p:nvCxnSpPr>
        <p:spPr>
          <a:xfrm>
            <a:off x="9683441" y="4810361"/>
            <a:ext cx="693059" cy="286958"/>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C864632-0671-88F6-C97C-7F29A9DEA9A1}"/>
              </a:ext>
            </a:extLst>
          </p:cNvPr>
          <p:cNvCxnSpPr>
            <a:cxnSpLocks/>
          </p:cNvCxnSpPr>
          <p:nvPr/>
        </p:nvCxnSpPr>
        <p:spPr>
          <a:xfrm flipH="1">
            <a:off x="6347718" y="5119692"/>
            <a:ext cx="647323" cy="248841"/>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F92D7DF3-764D-35E2-9375-816F1EB1FD23}"/>
              </a:ext>
            </a:extLst>
          </p:cNvPr>
          <p:cNvCxnSpPr>
            <a:cxnSpLocks/>
          </p:cNvCxnSpPr>
          <p:nvPr/>
        </p:nvCxnSpPr>
        <p:spPr>
          <a:xfrm flipH="1">
            <a:off x="6713358" y="5436223"/>
            <a:ext cx="647323" cy="248841"/>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ABA51B4C-9F0A-2CD8-7D8D-9ED19937850F}"/>
              </a:ext>
            </a:extLst>
          </p:cNvPr>
          <p:cNvCxnSpPr>
            <a:cxnSpLocks/>
          </p:cNvCxnSpPr>
          <p:nvPr/>
        </p:nvCxnSpPr>
        <p:spPr>
          <a:xfrm flipH="1">
            <a:off x="8959729" y="3563727"/>
            <a:ext cx="647323" cy="248841"/>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DB510B9-8504-9B40-7C66-2E4D02B9789C}"/>
              </a:ext>
            </a:extLst>
          </p:cNvPr>
          <p:cNvPicPr>
            <a:picLocks noChangeAspect="1"/>
          </p:cNvPicPr>
          <p:nvPr/>
        </p:nvPicPr>
        <p:blipFill rotWithShape="1">
          <a:blip r:embed="rId3"/>
          <a:srcRect l="943"/>
          <a:stretch/>
        </p:blipFill>
        <p:spPr>
          <a:xfrm>
            <a:off x="4041156" y="8468"/>
            <a:ext cx="8150844" cy="1005840"/>
          </a:xfrm>
          <a:prstGeom prst="rect">
            <a:avLst/>
          </a:prstGeom>
        </p:spPr>
      </p:pic>
    </p:spTree>
    <p:extLst>
      <p:ext uri="{BB962C8B-B14F-4D97-AF65-F5344CB8AC3E}">
        <p14:creationId xmlns:p14="http://schemas.microsoft.com/office/powerpoint/2010/main" val="783887460"/>
      </p:ext>
    </p:extLst>
  </p:cSld>
  <p:clrMapOvr>
    <a:masterClrMapping/>
  </p:clrMapOvr>
  <mc:AlternateContent xmlns:mc="http://schemas.openxmlformats.org/markup-compatibility/2006" xmlns:p159="http://schemas.microsoft.com/office/powerpoint/2015/09/main">
    <mc:Choice Requires="p159">
      <p:transition spd="slow" advClick="0" advTm="30000">
        <p159:morph option="byObject"/>
      </p:transition>
    </mc:Choice>
    <mc:Fallback xmlns="">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1000"/>
                                        <p:tgtEl>
                                          <p:spTgt spid="5"/>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500"/>
                                        <p:tgtEl>
                                          <p:spTgt spid="3">
                                            <p:txEl>
                                              <p:pRg st="0" end="0"/>
                                            </p:txEl>
                                          </p:spTgt>
                                        </p:tgtEl>
                                      </p:cBhvr>
                                    </p:animEffect>
                                    <p:anim calcmode="lin" valueType="num">
                                      <p:cBhvr>
                                        <p:cTn id="18"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42" presetClass="entr" presetSubtype="0" fill="hold"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500"/>
                                        <p:tgtEl>
                                          <p:spTgt spid="3">
                                            <p:txEl>
                                              <p:pRg st="1" end="1"/>
                                            </p:txEl>
                                          </p:spTgt>
                                        </p:tgtEl>
                                      </p:cBhvr>
                                    </p:animEffect>
                                    <p:anim calcmode="lin" valueType="num">
                                      <p:cBhvr>
                                        <p:cTn id="24"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10" presetClass="entr" presetSubtype="0" fill="hold" nodeType="afterEffect">
                                  <p:stCondLst>
                                    <p:cond delay="25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2000"/>
                                        <p:tgtEl>
                                          <p:spTgt spid="4"/>
                                        </p:tgtEl>
                                      </p:cBhvr>
                                    </p:animEffect>
                                  </p:childTnLst>
                                </p:cTn>
                              </p:par>
                            </p:childTnLst>
                          </p:cTn>
                        </p:par>
                        <p:par>
                          <p:cTn id="30" fill="hold">
                            <p:stCondLst>
                              <p:cond delay="7250"/>
                            </p:stCondLst>
                            <p:childTnLst>
                              <p:par>
                                <p:cTn id="31" presetID="22" presetClass="entr" presetSubtype="2"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8250"/>
                            </p:stCondLst>
                            <p:childTnLst>
                              <p:par>
                                <p:cTn id="35" presetID="22" presetClass="entr" presetSubtype="2" fill="hold"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right)">
                                      <p:cBhvr>
                                        <p:cTn id="37" dur="1000"/>
                                        <p:tgtEl>
                                          <p:spTgt spid="33"/>
                                        </p:tgtEl>
                                      </p:cBhvr>
                                    </p:animEffect>
                                  </p:childTnLst>
                                </p:cTn>
                              </p:par>
                            </p:childTnLst>
                          </p:cTn>
                        </p:par>
                        <p:par>
                          <p:cTn id="38" fill="hold">
                            <p:stCondLst>
                              <p:cond delay="9250"/>
                            </p:stCondLst>
                            <p:childTnLst>
                              <p:par>
                                <p:cTn id="39" presetID="22" presetClass="entr" presetSubtype="2"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right)">
                                      <p:cBhvr>
                                        <p:cTn id="41" dur="1000"/>
                                        <p:tgtEl>
                                          <p:spTgt spid="24"/>
                                        </p:tgtEl>
                                      </p:cBhvr>
                                    </p:animEffect>
                                  </p:childTnLst>
                                </p:cTn>
                              </p:par>
                            </p:childTnLst>
                          </p:cTn>
                        </p:par>
                        <p:par>
                          <p:cTn id="42" fill="hold">
                            <p:stCondLst>
                              <p:cond delay="10250"/>
                            </p:stCondLst>
                            <p:childTnLst>
                              <p:par>
                                <p:cTn id="43" presetID="22" presetClass="entr" presetSubtype="2"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right)">
                                      <p:cBhvr>
                                        <p:cTn id="45" dur="1000"/>
                                        <p:tgtEl>
                                          <p:spTgt spid="25"/>
                                        </p:tgtEl>
                                      </p:cBhvr>
                                    </p:animEffect>
                                  </p:childTnLst>
                                </p:cTn>
                              </p:par>
                            </p:childTnLst>
                          </p:cTn>
                        </p:par>
                        <p:par>
                          <p:cTn id="46" fill="hold">
                            <p:stCondLst>
                              <p:cond delay="112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1000"/>
                                        <p:tgtEl>
                                          <p:spTgt spid="23"/>
                                        </p:tgtEl>
                                      </p:cBhvr>
                                    </p:animEffect>
                                  </p:childTnLst>
                                </p:cTn>
                              </p:par>
                            </p:childTnLst>
                          </p:cTn>
                        </p:par>
                        <p:par>
                          <p:cTn id="50" fill="hold">
                            <p:stCondLst>
                              <p:cond delay="12250"/>
                            </p:stCondLst>
                            <p:childTnLst>
                              <p:par>
                                <p:cTn id="51" presetID="22" presetClass="entr" presetSubtype="2"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right)">
                                      <p:cBhvr>
                                        <p:cTn id="53" dur="1000"/>
                                        <p:tgtEl>
                                          <p:spTgt spid="27"/>
                                        </p:tgtEl>
                                      </p:cBhvr>
                                    </p:animEffect>
                                  </p:childTnLst>
                                </p:cTn>
                              </p:par>
                            </p:childTnLst>
                          </p:cTn>
                        </p:par>
                        <p:par>
                          <p:cTn id="54" fill="hold">
                            <p:stCondLst>
                              <p:cond delay="13250"/>
                            </p:stCondLst>
                            <p:childTnLst>
                              <p:par>
                                <p:cTn id="55" presetID="22" presetClass="entr" presetSubtype="8" fill="hold"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ipe(left)">
                                      <p:cBhvr>
                                        <p:cTn id="57" dur="1000"/>
                                        <p:tgtEl>
                                          <p:spTgt spid="28"/>
                                        </p:tgtEl>
                                      </p:cBhvr>
                                    </p:animEffect>
                                  </p:childTnLst>
                                </p:cTn>
                              </p:par>
                            </p:childTnLst>
                          </p:cTn>
                        </p:par>
                        <p:par>
                          <p:cTn id="58" fill="hold">
                            <p:stCondLst>
                              <p:cond delay="14250"/>
                            </p:stCondLst>
                            <p:childTnLst>
                              <p:par>
                                <p:cTn id="59" presetID="22" presetClass="entr" presetSubtype="8" fill="hold" nodeType="after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wipe(left)">
                                      <p:cBhvr>
                                        <p:cTn id="61" dur="1000"/>
                                        <p:tgtEl>
                                          <p:spTgt spid="29"/>
                                        </p:tgtEl>
                                      </p:cBhvr>
                                    </p:animEffect>
                                  </p:childTnLst>
                                </p:cTn>
                              </p:par>
                            </p:childTnLst>
                          </p:cTn>
                        </p:par>
                        <p:par>
                          <p:cTn id="62" fill="hold">
                            <p:stCondLst>
                              <p:cond delay="15250"/>
                            </p:stCondLst>
                            <p:childTnLst>
                              <p:par>
                                <p:cTn id="63" presetID="22" presetClass="entr" presetSubtype="2" fill="hold"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right)">
                                      <p:cBhvr>
                                        <p:cTn id="65" dur="1000"/>
                                        <p:tgtEl>
                                          <p:spTgt spid="30"/>
                                        </p:tgtEl>
                                      </p:cBhvr>
                                    </p:animEffect>
                                  </p:childTnLst>
                                </p:cTn>
                              </p:par>
                            </p:childTnLst>
                          </p:cTn>
                        </p:par>
                        <p:par>
                          <p:cTn id="66" fill="hold">
                            <p:stCondLst>
                              <p:cond delay="16250"/>
                            </p:stCondLst>
                            <p:childTnLst>
                              <p:par>
                                <p:cTn id="67" presetID="22" presetClass="entr" presetSubtype="2" fill="hold" nodeType="after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wipe(right)">
                                      <p:cBhvr>
                                        <p:cTn id="69"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Rectangle 4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4BF7055-544A-8C4B-FAFB-57016EDFAB9B}"/>
              </a:ext>
            </a:extLst>
          </p:cNvPr>
          <p:cNvSpPr>
            <a:spLocks noGrp="1"/>
          </p:cNvSpPr>
          <p:nvPr>
            <p:ph idx="1"/>
          </p:nvPr>
        </p:nvSpPr>
        <p:spPr>
          <a:xfrm>
            <a:off x="4200910" y="1050216"/>
            <a:ext cx="7819640" cy="1758826"/>
          </a:xfrm>
        </p:spPr>
        <p:txBody>
          <a:bodyPr anchor="ctr">
            <a:normAutofit/>
          </a:bodyPr>
          <a:lstStyle/>
          <a:p>
            <a:pPr marL="0" indent="0">
              <a:lnSpc>
                <a:spcPct val="100000"/>
              </a:lnSpc>
              <a:spcBef>
                <a:spcPts val="0"/>
              </a:spcBef>
              <a:spcAft>
                <a:spcPts val="1200"/>
              </a:spcAft>
              <a:buNone/>
            </a:pPr>
            <a:r>
              <a:rPr lang="en-US" sz="2400" b="1" dirty="0">
                <a:latin typeface="Calibri" panose="020F0502020204030204" pitchFamily="34" charset="0"/>
                <a:ea typeface="Calibri" panose="020F0502020204030204" pitchFamily="34" charset="0"/>
              </a:rPr>
              <a:t>INSCRIPTION AU PORTAIL DE DOCUMENTS </a:t>
            </a:r>
            <a:r>
              <a:rPr lang="fr-CA" sz="2400" b="1" dirty="0">
                <a:latin typeface="Calibri" panose="020F0502020204030204" pitchFamily="34" charset="0"/>
                <a:ea typeface="Calibri" panose="020F0502020204030204" pitchFamily="34" charset="0"/>
              </a:rPr>
              <a:t>ÉLECTRONIQUES</a:t>
            </a:r>
          </a:p>
          <a:p>
            <a:pPr>
              <a:lnSpc>
                <a:spcPct val="100000"/>
              </a:lnSpc>
              <a:spcBef>
                <a:spcPts val="0"/>
              </a:spcBef>
              <a:spcAft>
                <a:spcPts val="1200"/>
              </a:spcAft>
            </a:pPr>
            <a:r>
              <a:rPr lang="fr-FR" sz="2000" dirty="0"/>
              <a:t>Complétez les champs obligatoires annotés par un astérisque rouge</a:t>
            </a:r>
          </a:p>
          <a:p>
            <a:pPr>
              <a:spcBef>
                <a:spcPts val="0"/>
              </a:spcBef>
              <a:spcAft>
                <a:spcPts val="600"/>
              </a:spcAft>
            </a:pPr>
            <a:r>
              <a:rPr lang="fr-FR" sz="2000" dirty="0"/>
              <a:t>Cliquez sur </a:t>
            </a:r>
            <a:r>
              <a:rPr lang="fr-FR" sz="2000" b="1" dirty="0"/>
              <a:t>S’inscrire</a:t>
            </a:r>
            <a:r>
              <a:rPr lang="fr-FR" sz="2000" dirty="0"/>
              <a:t> une fois que toutes les informations sont complétées.</a:t>
            </a:r>
            <a:endParaRPr lang="en-US" sz="2000" dirty="0"/>
          </a:p>
        </p:txBody>
      </p:sp>
      <p:sp>
        <p:nvSpPr>
          <p:cNvPr id="5" name="Title 1">
            <a:extLst>
              <a:ext uri="{FF2B5EF4-FFF2-40B4-BE49-F238E27FC236}">
                <a16:creationId xmlns:a16="http://schemas.microsoft.com/office/drawing/2014/main" id="{947D3906-B1F9-28C4-43D4-EBDF018FF9B7}"/>
              </a:ext>
            </a:extLst>
          </p:cNvPr>
          <p:cNvSpPr txBox="1">
            <a:spLocks/>
          </p:cNvSpPr>
          <p:nvPr/>
        </p:nvSpPr>
        <p:spPr>
          <a:xfrm>
            <a:off x="553887" y="2535099"/>
            <a:ext cx="2880828" cy="30719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3100" cap="all" dirty="0">
                <a:solidFill>
                  <a:srgbClr val="FFFFFF"/>
                </a:solidFill>
              </a:rPr>
              <a:t>portail de documents</a:t>
            </a:r>
            <a:br>
              <a:rPr lang="fr-CA" sz="3100" cap="all" dirty="0">
                <a:solidFill>
                  <a:srgbClr val="FFFFFF"/>
                </a:solidFill>
              </a:rPr>
            </a:br>
            <a:r>
              <a:rPr lang="fr-CA" sz="3100" cap="all" dirty="0">
                <a:solidFill>
                  <a:srgbClr val="FFFFFF"/>
                </a:solidFill>
              </a:rPr>
              <a:t>électroniques</a:t>
            </a:r>
            <a:br>
              <a:rPr lang="fr-CA" sz="3100" cap="all" dirty="0">
                <a:solidFill>
                  <a:srgbClr val="FFFFFF"/>
                </a:solidFill>
              </a:rPr>
            </a:br>
            <a:br>
              <a:rPr lang="fr-CA" sz="3100" cap="all" dirty="0">
                <a:solidFill>
                  <a:srgbClr val="FFFFFF"/>
                </a:solidFill>
              </a:rPr>
            </a:br>
            <a:r>
              <a:rPr lang="fr-CA" sz="3100" b="1" cap="all" dirty="0">
                <a:solidFill>
                  <a:srgbClr val="FFFFFF"/>
                </a:solidFill>
              </a:rPr>
              <a:t>inscription</a:t>
            </a:r>
            <a:endParaRPr lang="fr-CA" sz="3100" b="1" dirty="0">
              <a:solidFill>
                <a:srgbClr val="FFFFFF"/>
              </a:solidFill>
            </a:endParaRPr>
          </a:p>
        </p:txBody>
      </p:sp>
      <p:pic>
        <p:nvPicPr>
          <p:cNvPr id="4" name="Picture 3">
            <a:extLst>
              <a:ext uri="{FF2B5EF4-FFF2-40B4-BE49-F238E27FC236}">
                <a16:creationId xmlns:a16="http://schemas.microsoft.com/office/drawing/2014/main" id="{420F21C1-C1DF-96D3-B079-CDFF1ABF1934}"/>
              </a:ext>
            </a:extLst>
          </p:cNvPr>
          <p:cNvPicPr>
            <a:picLocks noChangeAspect="1"/>
          </p:cNvPicPr>
          <p:nvPr/>
        </p:nvPicPr>
        <p:blipFill rotWithShape="1">
          <a:blip r:embed="rId2"/>
          <a:srcRect l="18056" t="10067" r="19123" b="18329"/>
          <a:stretch/>
        </p:blipFill>
        <p:spPr bwMode="auto">
          <a:xfrm>
            <a:off x="5041907" y="2822852"/>
            <a:ext cx="6309360" cy="3930374"/>
          </a:xfrm>
          <a:prstGeom prst="rect">
            <a:avLst/>
          </a:prstGeom>
          <a:ln>
            <a:noFill/>
          </a:ln>
          <a:extLst>
            <a:ext uri="{53640926-AAD7-44D8-BBD7-CCE9431645EC}">
              <a14:shadowObscured xmlns:a14="http://schemas.microsoft.com/office/drawing/2010/main"/>
            </a:ext>
          </a:extLst>
        </p:spPr>
      </p:pic>
      <p:cxnSp>
        <p:nvCxnSpPr>
          <p:cNvPr id="11" name="Straight Arrow Connector 10">
            <a:extLst>
              <a:ext uri="{FF2B5EF4-FFF2-40B4-BE49-F238E27FC236}">
                <a16:creationId xmlns:a16="http://schemas.microsoft.com/office/drawing/2014/main" id="{906B1AFC-5F56-0B0B-B15C-D8C844379098}"/>
              </a:ext>
            </a:extLst>
          </p:cNvPr>
          <p:cNvCxnSpPr>
            <a:cxnSpLocks/>
          </p:cNvCxnSpPr>
          <p:nvPr/>
        </p:nvCxnSpPr>
        <p:spPr>
          <a:xfrm flipH="1">
            <a:off x="6492873" y="2792580"/>
            <a:ext cx="947544" cy="24884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E0A6043-D0B3-88EF-5E70-3AAD3E5FB0A6}"/>
              </a:ext>
            </a:extLst>
          </p:cNvPr>
          <p:cNvCxnSpPr>
            <a:cxnSpLocks/>
          </p:cNvCxnSpPr>
          <p:nvPr/>
        </p:nvCxnSpPr>
        <p:spPr>
          <a:xfrm flipH="1">
            <a:off x="8868318" y="2650728"/>
            <a:ext cx="875757" cy="36041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7CFF9CB-976E-81C4-6F0D-D00BFEC1B96D}"/>
              </a:ext>
            </a:extLst>
          </p:cNvPr>
          <p:cNvCxnSpPr>
            <a:cxnSpLocks/>
          </p:cNvCxnSpPr>
          <p:nvPr/>
        </p:nvCxnSpPr>
        <p:spPr>
          <a:xfrm flipH="1">
            <a:off x="7440417" y="3295796"/>
            <a:ext cx="855858" cy="27221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4378753-C6FE-7479-9741-DD0E16077A12}"/>
              </a:ext>
            </a:extLst>
          </p:cNvPr>
          <p:cNvCxnSpPr>
            <a:cxnSpLocks/>
          </p:cNvCxnSpPr>
          <p:nvPr/>
        </p:nvCxnSpPr>
        <p:spPr>
          <a:xfrm flipH="1">
            <a:off x="10198318" y="3398167"/>
            <a:ext cx="964982" cy="29501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58DD9D2-3C97-570E-9DF9-69C6829F12B3}"/>
              </a:ext>
            </a:extLst>
          </p:cNvPr>
          <p:cNvCxnSpPr>
            <a:cxnSpLocks/>
          </p:cNvCxnSpPr>
          <p:nvPr/>
        </p:nvCxnSpPr>
        <p:spPr>
          <a:xfrm flipH="1">
            <a:off x="6095109" y="4303059"/>
            <a:ext cx="1063207" cy="38092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C927DE7-36F1-E5EA-89F8-87D818A28975}"/>
              </a:ext>
            </a:extLst>
          </p:cNvPr>
          <p:cNvCxnSpPr>
            <a:cxnSpLocks/>
          </p:cNvCxnSpPr>
          <p:nvPr/>
        </p:nvCxnSpPr>
        <p:spPr>
          <a:xfrm flipH="1">
            <a:off x="9895527" y="4356016"/>
            <a:ext cx="1056367" cy="37961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E2468CB-67B3-CE46-1F09-DA7084A4E4AA}"/>
              </a:ext>
            </a:extLst>
          </p:cNvPr>
          <p:cNvCxnSpPr>
            <a:cxnSpLocks/>
          </p:cNvCxnSpPr>
          <p:nvPr/>
        </p:nvCxnSpPr>
        <p:spPr>
          <a:xfrm flipH="1">
            <a:off x="7555075" y="5102669"/>
            <a:ext cx="888263" cy="43524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9" name="Arrow: Down 18">
            <a:extLst>
              <a:ext uri="{FF2B5EF4-FFF2-40B4-BE49-F238E27FC236}">
                <a16:creationId xmlns:a16="http://schemas.microsoft.com/office/drawing/2014/main" id="{1A711157-9F39-48B2-3049-CE6D0B5D2809}"/>
              </a:ext>
            </a:extLst>
          </p:cNvPr>
          <p:cNvSpPr/>
          <p:nvPr/>
        </p:nvSpPr>
        <p:spPr>
          <a:xfrm rot="7390346">
            <a:off x="5825016" y="6201099"/>
            <a:ext cx="314960" cy="3673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139215B0-6830-0AB3-B309-196B662677A3}"/>
              </a:ext>
            </a:extLst>
          </p:cNvPr>
          <p:cNvPicPr>
            <a:picLocks noChangeAspect="1"/>
          </p:cNvPicPr>
          <p:nvPr/>
        </p:nvPicPr>
        <p:blipFill rotWithShape="1">
          <a:blip r:embed="rId3"/>
          <a:srcRect l="943"/>
          <a:stretch/>
        </p:blipFill>
        <p:spPr>
          <a:xfrm>
            <a:off x="4041156" y="8468"/>
            <a:ext cx="8150844" cy="1005840"/>
          </a:xfrm>
          <a:prstGeom prst="rect">
            <a:avLst/>
          </a:prstGeom>
        </p:spPr>
      </p:pic>
    </p:spTree>
    <p:extLst>
      <p:ext uri="{BB962C8B-B14F-4D97-AF65-F5344CB8AC3E}">
        <p14:creationId xmlns:p14="http://schemas.microsoft.com/office/powerpoint/2010/main" val="3989757371"/>
      </p:ext>
    </p:extLst>
  </p:cSld>
  <p:clrMapOvr>
    <a:masterClrMapping/>
  </p:clrMapOvr>
  <mc:AlternateContent xmlns:mc="http://schemas.openxmlformats.org/markup-compatibility/2006" xmlns:p159="http://schemas.microsoft.com/office/powerpoint/2015/09/main">
    <mc:Choice Requires="p159">
      <p:transition spd="slow" advClick="0" advTm="30000">
        <p159:morph option="byObject"/>
      </p:transition>
    </mc:Choice>
    <mc:Fallback xmlns="">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1000"/>
                                        <p:tgtEl>
                                          <p:spTgt spid="2"/>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500"/>
                                        <p:tgtEl>
                                          <p:spTgt spid="3">
                                            <p:txEl>
                                              <p:pRg st="0" end="0"/>
                                            </p:txEl>
                                          </p:spTgt>
                                        </p:tgtEl>
                                      </p:cBhvr>
                                    </p:animEffect>
                                    <p:anim calcmode="lin" valueType="num">
                                      <p:cBhvr>
                                        <p:cTn id="18"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42" presetClass="entr" presetSubtype="0" fill="hold"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500"/>
                                        <p:tgtEl>
                                          <p:spTgt spid="3">
                                            <p:txEl>
                                              <p:pRg st="1" end="1"/>
                                            </p:txEl>
                                          </p:spTgt>
                                        </p:tgtEl>
                                      </p:cBhvr>
                                    </p:animEffect>
                                    <p:anim calcmode="lin" valueType="num">
                                      <p:cBhvr>
                                        <p:cTn id="24"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42" presetClass="entr" presetSubtype="0" fill="hold" nodeType="after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500"/>
                                        <p:tgtEl>
                                          <p:spTgt spid="3">
                                            <p:txEl>
                                              <p:pRg st="2" end="2"/>
                                            </p:txEl>
                                          </p:spTgt>
                                        </p:tgtEl>
                                      </p:cBhvr>
                                    </p:animEffect>
                                    <p:anim calcmode="lin" valueType="num">
                                      <p:cBhvr>
                                        <p:cTn id="30"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6500"/>
                            </p:stCondLst>
                            <p:childTnLst>
                              <p:par>
                                <p:cTn id="33" presetID="10" presetClass="entr" presetSubtype="0" fill="hold" nodeType="afterEffect">
                                  <p:stCondLst>
                                    <p:cond delay="25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2000"/>
                                        <p:tgtEl>
                                          <p:spTgt spid="4"/>
                                        </p:tgtEl>
                                      </p:cBhvr>
                                    </p:animEffect>
                                  </p:childTnLst>
                                </p:cTn>
                              </p:par>
                            </p:childTnLst>
                          </p:cTn>
                        </p:par>
                        <p:par>
                          <p:cTn id="36" fill="hold">
                            <p:stCondLst>
                              <p:cond delay="8750"/>
                            </p:stCondLst>
                            <p:childTnLst>
                              <p:par>
                                <p:cTn id="37" presetID="22" presetClass="entr" presetSubtype="2"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right)">
                                      <p:cBhvr>
                                        <p:cTn id="39" dur="1000"/>
                                        <p:tgtEl>
                                          <p:spTgt spid="11"/>
                                        </p:tgtEl>
                                      </p:cBhvr>
                                    </p:animEffect>
                                  </p:childTnLst>
                                </p:cTn>
                              </p:par>
                            </p:childTnLst>
                          </p:cTn>
                        </p:par>
                        <p:par>
                          <p:cTn id="40" fill="hold">
                            <p:stCondLst>
                              <p:cond delay="9750"/>
                            </p:stCondLst>
                            <p:childTnLst>
                              <p:par>
                                <p:cTn id="41" presetID="22" presetClass="entr" presetSubtype="2"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right)">
                                      <p:cBhvr>
                                        <p:cTn id="43" dur="1000"/>
                                        <p:tgtEl>
                                          <p:spTgt spid="13"/>
                                        </p:tgtEl>
                                      </p:cBhvr>
                                    </p:animEffect>
                                  </p:childTnLst>
                                </p:cTn>
                              </p:par>
                            </p:childTnLst>
                          </p:cTn>
                        </p:par>
                        <p:par>
                          <p:cTn id="44" fill="hold">
                            <p:stCondLst>
                              <p:cond delay="10750"/>
                            </p:stCondLst>
                            <p:childTnLst>
                              <p:par>
                                <p:cTn id="45" presetID="22" presetClass="entr" presetSubtype="2"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1000"/>
                                        <p:tgtEl>
                                          <p:spTgt spid="14"/>
                                        </p:tgtEl>
                                      </p:cBhvr>
                                    </p:animEffect>
                                  </p:childTnLst>
                                </p:cTn>
                              </p:par>
                            </p:childTnLst>
                          </p:cTn>
                        </p:par>
                        <p:par>
                          <p:cTn id="48" fill="hold">
                            <p:stCondLst>
                              <p:cond delay="11750"/>
                            </p:stCondLst>
                            <p:childTnLst>
                              <p:par>
                                <p:cTn id="49" presetID="22" presetClass="entr" presetSubtype="2"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right)">
                                      <p:cBhvr>
                                        <p:cTn id="51" dur="1000"/>
                                        <p:tgtEl>
                                          <p:spTgt spid="15"/>
                                        </p:tgtEl>
                                      </p:cBhvr>
                                    </p:animEffect>
                                  </p:childTnLst>
                                </p:cTn>
                              </p:par>
                            </p:childTnLst>
                          </p:cTn>
                        </p:par>
                        <p:par>
                          <p:cTn id="52" fill="hold">
                            <p:stCondLst>
                              <p:cond delay="12750"/>
                            </p:stCondLst>
                            <p:childTnLst>
                              <p:par>
                                <p:cTn id="53" presetID="22" presetClass="entr" presetSubtype="2"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right)">
                                      <p:cBhvr>
                                        <p:cTn id="55" dur="1000"/>
                                        <p:tgtEl>
                                          <p:spTgt spid="16"/>
                                        </p:tgtEl>
                                      </p:cBhvr>
                                    </p:animEffect>
                                  </p:childTnLst>
                                </p:cTn>
                              </p:par>
                            </p:childTnLst>
                          </p:cTn>
                        </p:par>
                        <p:par>
                          <p:cTn id="56" fill="hold">
                            <p:stCondLst>
                              <p:cond delay="13750"/>
                            </p:stCondLst>
                            <p:childTnLst>
                              <p:par>
                                <p:cTn id="57" presetID="22" presetClass="entr" presetSubtype="2"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right)">
                                      <p:cBhvr>
                                        <p:cTn id="59" dur="1000"/>
                                        <p:tgtEl>
                                          <p:spTgt spid="17"/>
                                        </p:tgtEl>
                                      </p:cBhvr>
                                    </p:animEffect>
                                  </p:childTnLst>
                                </p:cTn>
                              </p:par>
                            </p:childTnLst>
                          </p:cTn>
                        </p:par>
                        <p:par>
                          <p:cTn id="60" fill="hold">
                            <p:stCondLst>
                              <p:cond delay="14750"/>
                            </p:stCondLst>
                            <p:childTnLst>
                              <p:par>
                                <p:cTn id="61" presetID="22" presetClass="entr" presetSubtype="2" fill="hold"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right)">
                                      <p:cBhvr>
                                        <p:cTn id="63" dur="1000"/>
                                        <p:tgtEl>
                                          <p:spTgt spid="18"/>
                                        </p:tgtEl>
                                      </p:cBhvr>
                                    </p:animEffect>
                                  </p:childTnLst>
                                </p:cTn>
                              </p:par>
                            </p:childTnLst>
                          </p:cTn>
                        </p:par>
                        <p:par>
                          <p:cTn id="64" fill="hold">
                            <p:stCondLst>
                              <p:cond delay="15750"/>
                            </p:stCondLst>
                            <p:childTnLst>
                              <p:par>
                                <p:cTn id="65" presetID="22" presetClass="entr" presetSubtype="2" fill="hold" grpId="0" nodeType="afterEffect">
                                  <p:stCondLst>
                                    <p:cond delay="250"/>
                                  </p:stCondLst>
                                  <p:childTnLst>
                                    <p:set>
                                      <p:cBhvr>
                                        <p:cTn id="66" dur="1" fill="hold">
                                          <p:stCondLst>
                                            <p:cond delay="0"/>
                                          </p:stCondLst>
                                        </p:cTn>
                                        <p:tgtEl>
                                          <p:spTgt spid="19"/>
                                        </p:tgtEl>
                                        <p:attrNameLst>
                                          <p:attrName>style.visibility</p:attrName>
                                        </p:attrNameLst>
                                      </p:cBhvr>
                                      <p:to>
                                        <p:strVal val="visible"/>
                                      </p:to>
                                    </p:set>
                                    <p:animEffect transition="in" filter="wipe(right)">
                                      <p:cBhvr>
                                        <p:cTn id="6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Rectangle 4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4BF7055-544A-8C4B-FAFB-57016EDFAB9B}"/>
              </a:ext>
            </a:extLst>
          </p:cNvPr>
          <p:cNvSpPr>
            <a:spLocks noGrp="1"/>
          </p:cNvSpPr>
          <p:nvPr>
            <p:ph idx="1"/>
          </p:nvPr>
        </p:nvSpPr>
        <p:spPr>
          <a:xfrm>
            <a:off x="4401927" y="1500494"/>
            <a:ext cx="7713874" cy="1803632"/>
          </a:xfrm>
        </p:spPr>
        <p:txBody>
          <a:bodyPr anchor="ctr">
            <a:normAutofit fontScale="92500"/>
          </a:bodyPr>
          <a:lstStyle/>
          <a:p>
            <a:pPr marL="0" indent="0">
              <a:spcAft>
                <a:spcPts val="1200"/>
              </a:spcAft>
              <a:buNone/>
            </a:pPr>
            <a:r>
              <a:rPr lang="en-US" sz="2400" b="1" dirty="0">
                <a:latin typeface="Calibri" panose="020F0502020204030204" pitchFamily="34" charset="0"/>
                <a:ea typeface="Calibri" panose="020F0502020204030204" pitchFamily="34" charset="0"/>
              </a:rPr>
              <a:t>INSCRIPTION AU PORTAIL DE DOCUMENTS </a:t>
            </a:r>
            <a:r>
              <a:rPr lang="fr-CA" sz="2400" b="1" dirty="0">
                <a:latin typeface="Calibri" panose="020F0502020204030204" pitchFamily="34" charset="0"/>
                <a:ea typeface="Calibri" panose="020F0502020204030204" pitchFamily="34" charset="0"/>
              </a:rPr>
              <a:t>ÉLECTRONIQUES</a:t>
            </a:r>
          </a:p>
          <a:p>
            <a:pPr marL="0" indent="0">
              <a:spcAft>
                <a:spcPts val="1200"/>
              </a:spcAft>
              <a:buNone/>
            </a:pPr>
            <a:r>
              <a:rPr lang="en-US" sz="2000" b="1" dirty="0"/>
              <a:t>CONFIRMATION DE L</a:t>
            </a:r>
            <a:r>
              <a:rPr lang="en-CA" sz="2000" b="1" dirty="0"/>
              <a:t>’INSCRIPTION</a:t>
            </a:r>
            <a:endParaRPr lang="en-US" sz="2000" b="1" dirty="0"/>
          </a:p>
          <a:p>
            <a:r>
              <a:rPr lang="fr-CA" sz="2000" dirty="0"/>
              <a:t>Une page de confirmation vous informant que la demande d’inscription est en traitement s’affichera et un courriel vous sera envoyé.</a:t>
            </a:r>
            <a:endParaRPr lang="en-US" sz="2000" dirty="0"/>
          </a:p>
          <a:p>
            <a:pPr marL="0" marR="0" lvl="0" indent="0">
              <a:spcBef>
                <a:spcPts val="0"/>
              </a:spcBef>
              <a:spcAft>
                <a:spcPts val="0"/>
              </a:spcAft>
              <a:buNone/>
            </a:pPr>
            <a:endParaRPr lang="en-US" sz="1700" dirty="0">
              <a:latin typeface="Calibri" panose="020F0502020204030204" pitchFamily="34" charset="0"/>
              <a:ea typeface="Calibri" panose="020F0502020204030204" pitchFamily="34" charset="0"/>
            </a:endParaRPr>
          </a:p>
          <a:p>
            <a:pPr marL="0" marR="0" lvl="0" indent="0">
              <a:spcBef>
                <a:spcPts val="0"/>
              </a:spcBef>
              <a:spcAft>
                <a:spcPts val="0"/>
              </a:spcAft>
              <a:buNone/>
            </a:pPr>
            <a:endParaRPr lang="en-US" sz="1700" dirty="0">
              <a:latin typeface="Calibri" panose="020F0502020204030204" pitchFamily="34" charset="0"/>
              <a:ea typeface="Calibri" panose="020F0502020204030204" pitchFamily="34" charset="0"/>
            </a:endParaRPr>
          </a:p>
          <a:p>
            <a:pPr marL="0" indent="0">
              <a:buNone/>
            </a:pPr>
            <a:endParaRPr lang="en-US" sz="1700" dirty="0"/>
          </a:p>
        </p:txBody>
      </p:sp>
      <p:sp>
        <p:nvSpPr>
          <p:cNvPr id="2" name="Title 1">
            <a:extLst>
              <a:ext uri="{FF2B5EF4-FFF2-40B4-BE49-F238E27FC236}">
                <a16:creationId xmlns:a16="http://schemas.microsoft.com/office/drawing/2014/main" id="{3827E4E4-9865-A2AD-F43F-77826BBF48B2}"/>
              </a:ext>
            </a:extLst>
          </p:cNvPr>
          <p:cNvSpPr txBox="1">
            <a:spLocks/>
          </p:cNvSpPr>
          <p:nvPr/>
        </p:nvSpPr>
        <p:spPr>
          <a:xfrm>
            <a:off x="578494" y="2535099"/>
            <a:ext cx="2880828" cy="30719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3100" cap="all" dirty="0">
                <a:solidFill>
                  <a:srgbClr val="FFFFFF"/>
                </a:solidFill>
              </a:rPr>
              <a:t>portail de documents</a:t>
            </a:r>
            <a:br>
              <a:rPr lang="fr-CA" sz="3100" cap="all" dirty="0">
                <a:solidFill>
                  <a:srgbClr val="FFFFFF"/>
                </a:solidFill>
              </a:rPr>
            </a:br>
            <a:r>
              <a:rPr lang="fr-CA" sz="3100" cap="all" dirty="0">
                <a:solidFill>
                  <a:srgbClr val="FFFFFF"/>
                </a:solidFill>
              </a:rPr>
              <a:t>électroniques</a:t>
            </a:r>
            <a:br>
              <a:rPr lang="fr-CA" sz="3100" cap="all" dirty="0">
                <a:solidFill>
                  <a:srgbClr val="FFFFFF"/>
                </a:solidFill>
              </a:rPr>
            </a:br>
            <a:br>
              <a:rPr lang="fr-CA" sz="3100" cap="all" dirty="0">
                <a:solidFill>
                  <a:srgbClr val="FFFFFF"/>
                </a:solidFill>
              </a:rPr>
            </a:br>
            <a:r>
              <a:rPr lang="fr-CA" sz="3100" b="1" cap="all" dirty="0">
                <a:solidFill>
                  <a:srgbClr val="FFFFFF"/>
                </a:solidFill>
              </a:rPr>
              <a:t>inscription</a:t>
            </a:r>
            <a:endParaRPr lang="fr-CA" sz="3100" b="1" dirty="0">
              <a:solidFill>
                <a:srgbClr val="FFFFFF"/>
              </a:solidFill>
            </a:endParaRPr>
          </a:p>
        </p:txBody>
      </p:sp>
      <p:pic>
        <p:nvPicPr>
          <p:cNvPr id="4" name="Picture 3">
            <a:extLst>
              <a:ext uri="{FF2B5EF4-FFF2-40B4-BE49-F238E27FC236}">
                <a16:creationId xmlns:a16="http://schemas.microsoft.com/office/drawing/2014/main" id="{9B674AD9-D9A4-5AFB-62B2-1B8DA0FC1A10}"/>
              </a:ext>
            </a:extLst>
          </p:cNvPr>
          <p:cNvPicPr>
            <a:picLocks noChangeAspect="1"/>
          </p:cNvPicPr>
          <p:nvPr/>
        </p:nvPicPr>
        <p:blipFill>
          <a:blip r:embed="rId2"/>
          <a:stretch>
            <a:fillRect/>
          </a:stretch>
        </p:blipFill>
        <p:spPr>
          <a:xfrm>
            <a:off x="4390136" y="3314268"/>
            <a:ext cx="7477760" cy="2926080"/>
          </a:xfrm>
          <a:prstGeom prst="rect">
            <a:avLst/>
          </a:prstGeom>
          <a:ln w="19050">
            <a:solidFill>
              <a:schemeClr val="accent1"/>
            </a:solidFill>
          </a:ln>
        </p:spPr>
      </p:pic>
      <p:pic>
        <p:nvPicPr>
          <p:cNvPr id="6" name="Picture 5">
            <a:extLst>
              <a:ext uri="{FF2B5EF4-FFF2-40B4-BE49-F238E27FC236}">
                <a16:creationId xmlns:a16="http://schemas.microsoft.com/office/drawing/2014/main" id="{F690B277-6F64-FFFE-3F69-C0440E5EC382}"/>
              </a:ext>
            </a:extLst>
          </p:cNvPr>
          <p:cNvPicPr>
            <a:picLocks noChangeAspect="1"/>
          </p:cNvPicPr>
          <p:nvPr/>
        </p:nvPicPr>
        <p:blipFill rotWithShape="1">
          <a:blip r:embed="rId3"/>
          <a:srcRect l="943"/>
          <a:stretch/>
        </p:blipFill>
        <p:spPr>
          <a:xfrm>
            <a:off x="4041156" y="8468"/>
            <a:ext cx="8150844" cy="1005840"/>
          </a:xfrm>
          <a:prstGeom prst="rect">
            <a:avLst/>
          </a:prstGeom>
        </p:spPr>
      </p:pic>
    </p:spTree>
    <p:extLst>
      <p:ext uri="{BB962C8B-B14F-4D97-AF65-F5344CB8AC3E}">
        <p14:creationId xmlns:p14="http://schemas.microsoft.com/office/powerpoint/2010/main" val="3297645004"/>
      </p:ext>
    </p:extLst>
  </p:cSld>
  <p:clrMapOvr>
    <a:masterClrMapping/>
  </p:clrMapOvr>
  <mc:AlternateContent xmlns:mc="http://schemas.openxmlformats.org/markup-compatibility/2006" xmlns:p159="http://schemas.microsoft.com/office/powerpoint/2015/09/main">
    <mc:Choice Requires="p159">
      <p:transition spd="slow" advClick="0" advTm="30000">
        <p159:morph option="byObject"/>
      </p:transition>
    </mc:Choice>
    <mc:Fallback xmlns="">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1000"/>
                                        <p:tgtEl>
                                          <p:spTgt spid="6"/>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500"/>
                                        <p:tgtEl>
                                          <p:spTgt spid="3">
                                            <p:txEl>
                                              <p:pRg st="0" end="0"/>
                                            </p:txEl>
                                          </p:spTgt>
                                        </p:tgtEl>
                                      </p:cBhvr>
                                    </p:animEffect>
                                    <p:anim calcmode="lin" valueType="num">
                                      <p:cBhvr>
                                        <p:cTn id="18"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42" presetClass="entr" presetSubtype="0"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500"/>
                                        <p:tgtEl>
                                          <p:spTgt spid="3">
                                            <p:txEl>
                                              <p:pRg st="1" end="1"/>
                                            </p:txEl>
                                          </p:spTgt>
                                        </p:tgtEl>
                                      </p:cBhvr>
                                    </p:animEffect>
                                    <p:anim calcmode="lin" valueType="num">
                                      <p:cBhvr>
                                        <p:cTn id="24"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42" presetClass="entr" presetSubtype="0" fill="hold" nodeType="after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500"/>
                                        <p:tgtEl>
                                          <p:spTgt spid="3">
                                            <p:txEl>
                                              <p:pRg st="2" end="2"/>
                                            </p:txEl>
                                          </p:spTgt>
                                        </p:tgtEl>
                                      </p:cBhvr>
                                    </p:animEffect>
                                    <p:anim calcmode="lin" valueType="num">
                                      <p:cBhvr>
                                        <p:cTn id="30"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6500"/>
                            </p:stCondLst>
                            <p:childTnLst>
                              <p:par>
                                <p:cTn id="33" presetID="10" presetClass="entr" presetSubtype="0" fill="hold" nodeType="afterEffect">
                                  <p:stCondLst>
                                    <p:cond delay="25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Rectangle 4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4BF7055-544A-8C4B-FAFB-57016EDFAB9B}"/>
              </a:ext>
            </a:extLst>
          </p:cNvPr>
          <p:cNvSpPr>
            <a:spLocks noGrp="1"/>
          </p:cNvSpPr>
          <p:nvPr>
            <p:ph idx="1"/>
          </p:nvPr>
        </p:nvSpPr>
        <p:spPr>
          <a:xfrm>
            <a:off x="4236117" y="1132058"/>
            <a:ext cx="7879683" cy="2068342"/>
          </a:xfrm>
        </p:spPr>
        <p:txBody>
          <a:bodyPr anchor="ctr">
            <a:normAutofit fontScale="25000" lnSpcReduction="20000"/>
          </a:bodyPr>
          <a:lstStyle/>
          <a:p>
            <a:pPr marL="0" indent="0">
              <a:buNone/>
            </a:pPr>
            <a:endParaRPr lang="en-US" sz="5100" dirty="0"/>
          </a:p>
          <a:p>
            <a:pPr marL="0" indent="0">
              <a:spcBef>
                <a:spcPts val="600"/>
              </a:spcBef>
              <a:buNone/>
            </a:pPr>
            <a:endParaRPr lang="fr-CA" sz="9600" b="1" dirty="0"/>
          </a:p>
          <a:p>
            <a:pPr marL="0" indent="0">
              <a:lnSpc>
                <a:spcPct val="120000"/>
              </a:lnSpc>
              <a:spcBef>
                <a:spcPts val="3600"/>
              </a:spcBef>
              <a:spcAft>
                <a:spcPts val="1200"/>
              </a:spcAft>
              <a:buNone/>
            </a:pPr>
            <a:r>
              <a:rPr lang="en-US" sz="9600" b="1" dirty="0">
                <a:ea typeface="Calibri" panose="020F0502020204030204" pitchFamily="34" charset="0"/>
              </a:rPr>
              <a:t>INSCRIPTION AU PORTAIL DE DOCUMENTS </a:t>
            </a:r>
            <a:r>
              <a:rPr lang="fr-CA" sz="9600" b="1" dirty="0">
                <a:ea typeface="Calibri" panose="020F0502020204030204" pitchFamily="34" charset="0"/>
              </a:rPr>
              <a:t>ÉLECTRONIQUES</a:t>
            </a:r>
          </a:p>
          <a:p>
            <a:pPr marL="0" indent="0">
              <a:spcBef>
                <a:spcPts val="600"/>
              </a:spcBef>
              <a:buNone/>
            </a:pPr>
            <a:r>
              <a:rPr lang="fr-CA" sz="8000" b="1" dirty="0"/>
              <a:t>COURRIEL DE CONFIRMATION</a:t>
            </a:r>
            <a:endParaRPr lang="en-US" sz="8000" b="1" dirty="0"/>
          </a:p>
          <a:p>
            <a:pPr>
              <a:lnSpc>
                <a:spcPct val="120000"/>
              </a:lnSpc>
              <a:spcBef>
                <a:spcPts val="1200"/>
              </a:spcBef>
              <a:spcAft>
                <a:spcPts val="1200"/>
              </a:spcAft>
            </a:pPr>
            <a:r>
              <a:rPr lang="fr-CA" sz="8000" dirty="0"/>
              <a:t>Vous recevrez un courriel indiquant que votre inscription est approuvée et vous aurez un accès complet au Portail de documents électroniques.</a:t>
            </a:r>
            <a:endParaRPr lang="en-US" sz="8000" dirty="0"/>
          </a:p>
          <a:p>
            <a:pPr>
              <a:lnSpc>
                <a:spcPct val="120000"/>
              </a:lnSpc>
              <a:spcBef>
                <a:spcPts val="600"/>
              </a:spcBef>
              <a:spcAft>
                <a:spcPts val="600"/>
              </a:spcAft>
            </a:pPr>
            <a:r>
              <a:rPr lang="en-US" sz="8000" dirty="0"/>
              <a:t>Vous pouvez maintenant cliquer sur</a:t>
            </a:r>
            <a:r>
              <a:rPr lang="en-US" sz="8000" b="1" dirty="0"/>
              <a:t> Connexion </a:t>
            </a:r>
            <a:r>
              <a:rPr lang="en-US" sz="8000" dirty="0"/>
              <a:t>pour récupérer des documents.</a:t>
            </a:r>
          </a:p>
          <a:p>
            <a:pPr marL="0" indent="0">
              <a:buNone/>
            </a:pPr>
            <a:endParaRPr lang="en-US" sz="1700" dirty="0">
              <a:latin typeface="Calibri" panose="020F0502020204030204" pitchFamily="34" charset="0"/>
              <a:ea typeface="Calibri" panose="020F0502020204030204" pitchFamily="34" charset="0"/>
            </a:endParaRPr>
          </a:p>
        </p:txBody>
      </p:sp>
      <p:sp>
        <p:nvSpPr>
          <p:cNvPr id="2" name="Title 1">
            <a:extLst>
              <a:ext uri="{FF2B5EF4-FFF2-40B4-BE49-F238E27FC236}">
                <a16:creationId xmlns:a16="http://schemas.microsoft.com/office/drawing/2014/main" id="{38D75010-B968-EB5D-C634-F689CB7D0D5C}"/>
              </a:ext>
            </a:extLst>
          </p:cNvPr>
          <p:cNvSpPr txBox="1">
            <a:spLocks/>
          </p:cNvSpPr>
          <p:nvPr/>
        </p:nvSpPr>
        <p:spPr>
          <a:xfrm>
            <a:off x="578494" y="2535099"/>
            <a:ext cx="2880828" cy="30719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3100" cap="all" dirty="0">
                <a:solidFill>
                  <a:srgbClr val="FFFFFF"/>
                </a:solidFill>
              </a:rPr>
              <a:t>portail de documents</a:t>
            </a:r>
            <a:br>
              <a:rPr lang="fr-CA" sz="3100" cap="all" dirty="0">
                <a:solidFill>
                  <a:srgbClr val="FFFFFF"/>
                </a:solidFill>
              </a:rPr>
            </a:br>
            <a:r>
              <a:rPr lang="fr-CA" sz="3100" cap="all" dirty="0">
                <a:solidFill>
                  <a:srgbClr val="FFFFFF"/>
                </a:solidFill>
              </a:rPr>
              <a:t>électroniques</a:t>
            </a:r>
            <a:br>
              <a:rPr lang="fr-CA" sz="3100" cap="all" dirty="0">
                <a:solidFill>
                  <a:srgbClr val="FFFFFF"/>
                </a:solidFill>
              </a:rPr>
            </a:br>
            <a:br>
              <a:rPr lang="fr-CA" sz="3100" cap="all" dirty="0">
                <a:solidFill>
                  <a:srgbClr val="FFFFFF"/>
                </a:solidFill>
              </a:rPr>
            </a:br>
            <a:r>
              <a:rPr lang="fr-CA" sz="3100" b="1" cap="all" dirty="0">
                <a:solidFill>
                  <a:srgbClr val="FFFFFF"/>
                </a:solidFill>
              </a:rPr>
              <a:t>inscription</a:t>
            </a:r>
            <a:endParaRPr lang="fr-CA" sz="3100" b="1" dirty="0">
              <a:solidFill>
                <a:srgbClr val="FFFFFF"/>
              </a:solidFill>
            </a:endParaRPr>
          </a:p>
        </p:txBody>
      </p:sp>
      <p:sp>
        <p:nvSpPr>
          <p:cNvPr id="9" name="Text Box 2">
            <a:extLst>
              <a:ext uri="{FF2B5EF4-FFF2-40B4-BE49-F238E27FC236}">
                <a16:creationId xmlns:a16="http://schemas.microsoft.com/office/drawing/2014/main" id="{64D83E24-1213-1372-E30F-D11E2AFED283}"/>
              </a:ext>
            </a:extLst>
          </p:cNvPr>
          <p:cNvSpPr txBox="1">
            <a:spLocks noChangeArrowheads="1"/>
          </p:cNvSpPr>
          <p:nvPr/>
        </p:nvSpPr>
        <p:spPr bwMode="auto">
          <a:xfrm>
            <a:off x="4488630" y="3951605"/>
            <a:ext cx="6975803" cy="2783839"/>
          </a:xfrm>
          <a:prstGeom prst="rect">
            <a:avLst/>
          </a:prstGeom>
          <a:solidFill>
            <a:srgbClr val="FFFFFF"/>
          </a:solidFill>
          <a:ln w="15875">
            <a:solidFill>
              <a:srgbClr val="000000"/>
            </a:solidFill>
            <a:miter lim="800000"/>
            <a:headEnd/>
            <a:tailEnd/>
          </a:ln>
        </p:spPr>
        <p:txBody>
          <a:bodyPr rot="0" vert="horz" wrap="square" lIns="91440" tIns="45720" rIns="91440" bIns="45720" anchor="t" anchorCtr="0">
            <a:noAutofit/>
          </a:bodyPr>
          <a:lstStyle/>
          <a:p>
            <a:pPr marL="0" marR="0"/>
            <a:endParaRPr lang="fr-CA" sz="1100" dirty="0">
              <a:effectLst/>
              <a:latin typeface="Calibri" panose="020F0502020204030204" pitchFamily="34" charset="0"/>
              <a:ea typeface="Calibri" panose="020F0502020204030204" pitchFamily="34" charset="0"/>
            </a:endParaRPr>
          </a:p>
          <a:p>
            <a:pPr marL="0" marR="0"/>
            <a:r>
              <a:rPr lang="fr-CA" sz="1200" dirty="0">
                <a:effectLst/>
                <a:latin typeface="Calibri" panose="020F0502020204030204" pitchFamily="34" charset="0"/>
                <a:ea typeface="Calibri" panose="020F0502020204030204" pitchFamily="34" charset="0"/>
              </a:rPr>
              <a:t>&lt;</a:t>
            </a:r>
            <a:r>
              <a:rPr lang="fr-CA" sz="1200" u="sng" dirty="0">
                <a:solidFill>
                  <a:srgbClr val="0000FF"/>
                </a:solidFill>
                <a:effectLst/>
                <a:latin typeface="Calibri" panose="020F0502020204030204" pitchFamily="34" charset="0"/>
                <a:ea typeface="Calibri" panose="020F0502020204030204" pitchFamily="34" charset="0"/>
                <a:hlinkClick r:id="rId2"/>
              </a:rPr>
              <a:t>edocsportal.portaildoc@fpslreb-crtespf.gc.ca</a:t>
            </a:r>
            <a:r>
              <a:rPr lang="fr-CA" sz="1200" dirty="0">
                <a:effectLst/>
                <a:latin typeface="Calibri" panose="020F0502020204030204" pitchFamily="34" charset="0"/>
                <a:ea typeface="Calibri" panose="020F0502020204030204" pitchFamily="34" charset="0"/>
              </a:rPr>
              <a:t>&gt;</a:t>
            </a:r>
            <a:br>
              <a:rPr lang="fr-CA" sz="1200" dirty="0">
                <a:effectLst/>
                <a:latin typeface="Calibri" panose="020F0502020204030204" pitchFamily="34" charset="0"/>
                <a:ea typeface="Calibri" panose="020F0502020204030204" pitchFamily="34" charset="0"/>
              </a:rPr>
            </a:br>
            <a:r>
              <a:rPr lang="fr-CA" sz="1200" dirty="0">
                <a:effectLst/>
                <a:latin typeface="Calibri" panose="020F0502020204030204" pitchFamily="34" charset="0"/>
                <a:ea typeface="Calibri" panose="020F0502020204030204" pitchFamily="34" charset="0"/>
              </a:rPr>
              <a:t>Date: </a:t>
            </a:r>
            <a:r>
              <a:rPr lang="fr-CA" sz="1200" dirty="0" err="1">
                <a:effectLst/>
                <a:latin typeface="Calibri" panose="020F0502020204030204" pitchFamily="34" charset="0"/>
                <a:ea typeface="Calibri" panose="020F0502020204030204" pitchFamily="34" charset="0"/>
              </a:rPr>
              <a:t>Sat</a:t>
            </a:r>
            <a:r>
              <a:rPr lang="fr-CA" sz="1200" dirty="0">
                <a:effectLst/>
                <a:latin typeface="Calibri" panose="020F0502020204030204" pitchFamily="34" charset="0"/>
                <a:ea typeface="Calibri" panose="020F0502020204030204" pitchFamily="34" charset="0"/>
              </a:rPr>
              <a:t>, Mar 18, 2023, 8:01 p.m.</a:t>
            </a:r>
            <a:br>
              <a:rPr lang="fr-CA" sz="1200" dirty="0">
                <a:effectLst/>
                <a:latin typeface="Calibri" panose="020F0502020204030204" pitchFamily="34" charset="0"/>
                <a:ea typeface="Calibri" panose="020F0502020204030204" pitchFamily="34" charset="0"/>
              </a:rPr>
            </a:br>
            <a:r>
              <a:rPr lang="fr-CA" sz="1200" dirty="0" err="1">
                <a:effectLst/>
                <a:latin typeface="Calibri" panose="020F0502020204030204" pitchFamily="34" charset="0"/>
                <a:ea typeface="Calibri" panose="020F0502020204030204" pitchFamily="34" charset="0"/>
              </a:rPr>
              <a:t>Subject</a:t>
            </a:r>
            <a:r>
              <a:rPr lang="fr-CA" sz="1200" dirty="0">
                <a:effectLst/>
                <a:latin typeface="Calibri" panose="020F0502020204030204" pitchFamily="34" charset="0"/>
                <a:ea typeface="Calibri" panose="020F0502020204030204" pitchFamily="34" charset="0"/>
              </a:rPr>
              <a:t>: </a:t>
            </a:r>
            <a:r>
              <a:rPr lang="fr-CA" sz="1200" dirty="0" err="1">
                <a:effectLst/>
                <a:latin typeface="Calibri" panose="020F0502020204030204" pitchFamily="34" charset="0"/>
                <a:ea typeface="Calibri" panose="020F0502020204030204" pitchFamily="34" charset="0"/>
              </a:rPr>
              <a:t>eDocuments</a:t>
            </a:r>
            <a:r>
              <a:rPr lang="fr-CA" sz="1200" dirty="0">
                <a:effectLst/>
                <a:latin typeface="Calibri" panose="020F0502020204030204" pitchFamily="34" charset="0"/>
                <a:ea typeface="Calibri" panose="020F0502020204030204" pitchFamily="34" charset="0"/>
              </a:rPr>
              <a:t> Portal profile </a:t>
            </a:r>
            <a:r>
              <a:rPr lang="fr-CA" sz="1200" dirty="0" err="1">
                <a:effectLst/>
                <a:latin typeface="Calibri" panose="020F0502020204030204" pitchFamily="34" charset="0"/>
                <a:ea typeface="Calibri" panose="020F0502020204030204" pitchFamily="34" charset="0"/>
              </a:rPr>
              <a:t>approval</a:t>
            </a:r>
            <a:r>
              <a:rPr lang="fr-CA" sz="1200" dirty="0">
                <a:effectLst/>
                <a:latin typeface="Calibri" panose="020F0502020204030204" pitchFamily="34" charset="0"/>
                <a:ea typeface="Calibri" panose="020F0502020204030204" pitchFamily="34" charset="0"/>
              </a:rPr>
              <a:t> / Inscription au Portail de documents électroniques approuvée </a:t>
            </a:r>
            <a:br>
              <a:rPr lang="fr-CA" sz="1200" dirty="0">
                <a:effectLst/>
                <a:latin typeface="Calibri" panose="020F0502020204030204" pitchFamily="34" charset="0"/>
                <a:ea typeface="Calibri" panose="020F0502020204030204" pitchFamily="34" charset="0"/>
              </a:rPr>
            </a:br>
            <a:endParaRPr lang="en-US" sz="1200" dirty="0">
              <a:effectLst/>
              <a:latin typeface="Calibri" panose="020F0502020204030204" pitchFamily="34" charset="0"/>
              <a:ea typeface="Calibri" panose="020F0502020204030204" pitchFamily="34" charset="0"/>
            </a:endParaRPr>
          </a:p>
          <a:p>
            <a:pPr marL="0" marR="0"/>
            <a:endParaRPr lang="fr-CA" sz="1200" dirty="0">
              <a:effectLst/>
              <a:latin typeface="Calibri" panose="020F0502020204030204" pitchFamily="34" charset="0"/>
              <a:ea typeface="Calibri" panose="020F0502020204030204" pitchFamily="34" charset="0"/>
            </a:endParaRPr>
          </a:p>
          <a:p>
            <a:pPr marL="0" marR="0"/>
            <a:r>
              <a:rPr lang="fr-CA" sz="1200" dirty="0">
                <a:effectLst/>
                <a:latin typeface="Calibri" panose="020F0502020204030204" pitchFamily="34" charset="0"/>
                <a:ea typeface="Calibri" panose="020F0502020204030204" pitchFamily="34" charset="0"/>
              </a:rPr>
              <a:t>Votre inscription au Portail de documents électroniques a été approuvée.</a:t>
            </a:r>
            <a:endParaRPr lang="en-US" sz="1200" dirty="0">
              <a:effectLst/>
              <a:latin typeface="Calibri" panose="020F0502020204030204" pitchFamily="34" charset="0"/>
              <a:ea typeface="Calibri" panose="020F0502020204030204" pitchFamily="34" charset="0"/>
            </a:endParaRPr>
          </a:p>
          <a:p>
            <a:pPr marL="0" marR="0"/>
            <a:endParaRPr lang="fr-CA" sz="1200" dirty="0">
              <a:effectLst/>
              <a:latin typeface="Calibri" panose="020F0502020204030204" pitchFamily="34" charset="0"/>
              <a:ea typeface="Calibri" panose="020F0502020204030204" pitchFamily="34" charset="0"/>
            </a:endParaRPr>
          </a:p>
          <a:p>
            <a:pPr marL="0" marR="0"/>
            <a:r>
              <a:rPr lang="fr-CA" sz="1200" dirty="0">
                <a:effectLst/>
                <a:latin typeface="Calibri" panose="020F0502020204030204" pitchFamily="34" charset="0"/>
                <a:ea typeface="Calibri" panose="020F0502020204030204" pitchFamily="34" charset="0"/>
              </a:rPr>
              <a:t>Vous pouvez maintenant accéder au système sécurisé du Portail de documents électroniques en utilisant l’adresse de courriel et le mot de passe fournis au moment de votre inscription. Veuillez cliquer sur le lien ci-dessous pour accéder au Portail de documents électroniques :</a:t>
            </a:r>
          </a:p>
          <a:p>
            <a:pPr marL="0" marR="0"/>
            <a:endParaRPr lang="fr-CA" sz="1200" u="sng" dirty="0">
              <a:solidFill>
                <a:srgbClr val="0000FF"/>
              </a:solidFill>
              <a:effectLst/>
              <a:latin typeface="Calibri" panose="020F0502020204030204" pitchFamily="34" charset="0"/>
              <a:ea typeface="Calibri" panose="020F0502020204030204" pitchFamily="34" charset="0"/>
              <a:hlinkClick r:id="rId3"/>
            </a:endParaRPr>
          </a:p>
          <a:p>
            <a:pPr marL="0" marR="0"/>
            <a:r>
              <a:rPr lang="fr-CA" sz="1200" u="sng" dirty="0">
                <a:solidFill>
                  <a:srgbClr val="0000FF"/>
                </a:solidFill>
                <a:effectLst/>
                <a:latin typeface="Calibri" panose="020F0502020204030204" pitchFamily="34" charset="0"/>
                <a:ea typeface="Calibri" panose="020F0502020204030204" pitchFamily="34" charset="0"/>
                <a:hlinkClick r:id="rId3"/>
              </a:rPr>
              <a:t>Connexion au Portail de documents électroniques</a:t>
            </a:r>
            <a:endParaRPr lang="en-US" sz="1200" dirty="0">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Arrow Connector 9">
            <a:extLst>
              <a:ext uri="{FF2B5EF4-FFF2-40B4-BE49-F238E27FC236}">
                <a16:creationId xmlns:a16="http://schemas.microsoft.com/office/drawing/2014/main" id="{802CA9DC-F333-5C40-E49E-F1292FDD823B}"/>
              </a:ext>
            </a:extLst>
          </p:cNvPr>
          <p:cNvCxnSpPr>
            <a:cxnSpLocks/>
          </p:cNvCxnSpPr>
          <p:nvPr/>
        </p:nvCxnSpPr>
        <p:spPr>
          <a:xfrm flipH="1">
            <a:off x="7777426" y="6257029"/>
            <a:ext cx="942975" cy="0"/>
          </a:xfrm>
          <a:prstGeom prst="straightConnector1">
            <a:avLst/>
          </a:prstGeom>
          <a:ln w="50800">
            <a:tailEnd type="triangle"/>
          </a:ln>
        </p:spPr>
        <p:style>
          <a:lnRef idx="1">
            <a:schemeClr val="accent2"/>
          </a:lnRef>
          <a:fillRef idx="0">
            <a:schemeClr val="accent2"/>
          </a:fillRef>
          <a:effectRef idx="0">
            <a:schemeClr val="accent2"/>
          </a:effectRef>
          <a:fontRef idx="minor">
            <a:schemeClr val="tx1"/>
          </a:fontRef>
        </p:style>
      </p:cxnSp>
      <p:pic>
        <p:nvPicPr>
          <p:cNvPr id="4" name="Picture 3">
            <a:extLst>
              <a:ext uri="{FF2B5EF4-FFF2-40B4-BE49-F238E27FC236}">
                <a16:creationId xmlns:a16="http://schemas.microsoft.com/office/drawing/2014/main" id="{64F2C730-4BE1-4436-631E-9C2E275A1F9C}"/>
              </a:ext>
            </a:extLst>
          </p:cNvPr>
          <p:cNvPicPr>
            <a:picLocks noChangeAspect="1"/>
          </p:cNvPicPr>
          <p:nvPr/>
        </p:nvPicPr>
        <p:blipFill rotWithShape="1">
          <a:blip r:embed="rId4"/>
          <a:srcRect l="943"/>
          <a:stretch/>
        </p:blipFill>
        <p:spPr>
          <a:xfrm>
            <a:off x="4041156" y="8468"/>
            <a:ext cx="8150844" cy="1005840"/>
          </a:xfrm>
          <a:prstGeom prst="rect">
            <a:avLst/>
          </a:prstGeom>
        </p:spPr>
      </p:pic>
    </p:spTree>
    <p:extLst>
      <p:ext uri="{BB962C8B-B14F-4D97-AF65-F5344CB8AC3E}">
        <p14:creationId xmlns:p14="http://schemas.microsoft.com/office/powerpoint/2010/main" val="3344313294"/>
      </p:ext>
    </p:extLst>
  </p:cSld>
  <p:clrMapOvr>
    <a:masterClrMapping/>
  </p:clrMapOvr>
  <mc:AlternateContent xmlns:mc="http://schemas.openxmlformats.org/markup-compatibility/2006" xmlns:p159="http://schemas.microsoft.com/office/powerpoint/2015/09/main">
    <mc:Choice Requires="p159">
      <p:transition spd="slow" advClick="0" advTm="30000">
        <p159:morph option="byObject"/>
      </p:transition>
    </mc:Choice>
    <mc:Fallback xmlns="">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1000"/>
                                        <p:tgtEl>
                                          <p:spTgt spid="4"/>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500"/>
                                        <p:tgtEl>
                                          <p:spTgt spid="3">
                                            <p:txEl>
                                              <p:pRg st="2" end="2"/>
                                            </p:txEl>
                                          </p:spTgt>
                                        </p:tgtEl>
                                      </p:cBhvr>
                                    </p:animEffect>
                                    <p:anim calcmode="lin" valueType="num">
                                      <p:cBhvr>
                                        <p:cTn id="18"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42"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500"/>
                                        <p:tgtEl>
                                          <p:spTgt spid="3">
                                            <p:txEl>
                                              <p:pRg st="3" end="3"/>
                                            </p:txEl>
                                          </p:spTgt>
                                        </p:tgtEl>
                                      </p:cBhvr>
                                    </p:animEffect>
                                    <p:anim calcmode="lin" valueType="num">
                                      <p:cBhvr>
                                        <p:cTn id="24" dur="1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1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42" presetClass="entr" presetSubtype="0"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500"/>
                                        <p:tgtEl>
                                          <p:spTgt spid="3">
                                            <p:txEl>
                                              <p:pRg st="4" end="4"/>
                                            </p:txEl>
                                          </p:spTgt>
                                        </p:tgtEl>
                                      </p:cBhvr>
                                    </p:animEffect>
                                    <p:anim calcmode="lin" valueType="num">
                                      <p:cBhvr>
                                        <p:cTn id="30" dur="1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2" fill="hold">
                            <p:stCondLst>
                              <p:cond delay="6500"/>
                            </p:stCondLst>
                            <p:childTnLst>
                              <p:par>
                                <p:cTn id="33" presetID="42" presetClass="entr" presetSubtype="0"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500"/>
                                        <p:tgtEl>
                                          <p:spTgt spid="3">
                                            <p:txEl>
                                              <p:pRg st="5" end="5"/>
                                            </p:txEl>
                                          </p:spTgt>
                                        </p:tgtEl>
                                      </p:cBhvr>
                                    </p:animEffect>
                                    <p:anim calcmode="lin" valueType="num">
                                      <p:cBhvr>
                                        <p:cTn id="36" dur="1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8" fill="hold">
                            <p:stCondLst>
                              <p:cond delay="8000"/>
                            </p:stCondLst>
                            <p:childTnLst>
                              <p:par>
                                <p:cTn id="39" presetID="10" presetClass="entr" presetSubtype="0" fill="hold" grpId="0" nodeType="afterEffect">
                                  <p:stCondLst>
                                    <p:cond delay="25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2000"/>
                                        <p:tgtEl>
                                          <p:spTgt spid="9"/>
                                        </p:tgtEl>
                                      </p:cBhvr>
                                    </p:animEffect>
                                  </p:childTnLst>
                                </p:cTn>
                              </p:par>
                            </p:childTnLst>
                          </p:cTn>
                        </p:par>
                        <p:par>
                          <p:cTn id="42" fill="hold">
                            <p:stCondLst>
                              <p:cond delay="10250"/>
                            </p:stCondLst>
                            <p:childTnLst>
                              <p:par>
                                <p:cTn id="43" presetID="22" presetClass="entr" presetSubtype="2"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right)">
                                      <p:cBhvr>
                                        <p:cTn id="4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Rectangle 4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4BF7055-544A-8C4B-FAFB-57016EDFAB9B}"/>
              </a:ext>
            </a:extLst>
          </p:cNvPr>
          <p:cNvSpPr>
            <a:spLocks noGrp="1"/>
          </p:cNvSpPr>
          <p:nvPr>
            <p:ph idx="1"/>
          </p:nvPr>
        </p:nvSpPr>
        <p:spPr>
          <a:xfrm>
            <a:off x="4257755" y="1095192"/>
            <a:ext cx="7437553" cy="1806684"/>
          </a:xfrm>
        </p:spPr>
        <p:txBody>
          <a:bodyPr anchor="ctr">
            <a:normAutofit/>
          </a:bodyPr>
          <a:lstStyle/>
          <a:p>
            <a:pPr marL="0" indent="0">
              <a:buNone/>
            </a:pPr>
            <a:r>
              <a:rPr lang="en-US" sz="2400" b="1" dirty="0"/>
              <a:t>COMMENT TRANSMETTRE VOS DOCUMENTS</a:t>
            </a:r>
          </a:p>
          <a:p>
            <a:pPr marL="0" indent="0">
              <a:lnSpc>
                <a:spcPct val="100000"/>
              </a:lnSpc>
              <a:spcBef>
                <a:spcPts val="0"/>
              </a:spcBef>
              <a:buNone/>
            </a:pPr>
            <a:endParaRPr lang="en-US" sz="1000" b="1" dirty="0"/>
          </a:p>
          <a:p>
            <a:pPr marL="0" indent="0">
              <a:lnSpc>
                <a:spcPct val="100000"/>
              </a:lnSpc>
              <a:spcBef>
                <a:spcPts val="600"/>
              </a:spcBef>
              <a:buNone/>
            </a:pPr>
            <a:r>
              <a:rPr lang="fr-CA" sz="2200" dirty="0"/>
              <a:t>Vous pouvez télécharger des documents en cliquant sur le bouton </a:t>
            </a:r>
            <a:r>
              <a:rPr lang="fr-CA" sz="2200" b="1" dirty="0"/>
              <a:t>TÉLÉCHARGER des documents</a:t>
            </a:r>
            <a:r>
              <a:rPr lang="fr-CA" sz="2200" dirty="0"/>
              <a:t> sur la page d’accueil du Portail de documents électroniques.</a:t>
            </a:r>
            <a:endParaRPr lang="en-US" sz="2200" dirty="0">
              <a:ea typeface="Calibri" panose="020F0502020204030204" pitchFamily="34" charset="0"/>
            </a:endParaRPr>
          </a:p>
        </p:txBody>
      </p:sp>
      <p:sp>
        <p:nvSpPr>
          <p:cNvPr id="10" name="TextBox 9">
            <a:extLst>
              <a:ext uri="{FF2B5EF4-FFF2-40B4-BE49-F238E27FC236}">
                <a16:creationId xmlns:a16="http://schemas.microsoft.com/office/drawing/2014/main" id="{1B4FF2B0-4B40-A751-F3CC-CCEE3749C9CA}"/>
              </a:ext>
            </a:extLst>
          </p:cNvPr>
          <p:cNvSpPr txBox="1"/>
          <p:nvPr/>
        </p:nvSpPr>
        <p:spPr>
          <a:xfrm>
            <a:off x="4405793" y="4167029"/>
            <a:ext cx="7289515" cy="2708434"/>
          </a:xfrm>
          <a:prstGeom prst="rect">
            <a:avLst/>
          </a:prstGeom>
          <a:noFill/>
        </p:spPr>
        <p:txBody>
          <a:bodyPr wrap="square">
            <a:spAutoFit/>
          </a:bodyPr>
          <a:lstStyle/>
          <a:p>
            <a:r>
              <a:rPr lang="fr-CA" sz="2000" b="1" dirty="0"/>
              <a:t>Note:</a:t>
            </a:r>
          </a:p>
          <a:p>
            <a:pPr marL="342900" indent="-342900">
              <a:spcBef>
                <a:spcPts val="600"/>
              </a:spcBef>
              <a:buFont typeface="Arial" panose="020B0604020202020204" pitchFamily="34" charset="0"/>
              <a:buChar char="•"/>
            </a:pPr>
            <a:r>
              <a:rPr lang="fr-CA" sz="2000" dirty="0"/>
              <a:t>Du soutien est offert durant les heures de bureau, soit du lundi au vendredi de 8 h à 16 h (heure de l’Est), sauf les jours fériés. Vous pouvez communiquer avec nous à </a:t>
            </a:r>
            <a:r>
              <a:rPr lang="fr-CA" sz="2000" dirty="0">
                <a:hlinkClick r:id="rId2"/>
              </a:rPr>
              <a:t>edocsportal.portaildoc@fpslreb-crtespf.gc.ca</a:t>
            </a:r>
            <a:r>
              <a:rPr lang="fr-CA" sz="2000" dirty="0"/>
              <a:t> </a:t>
            </a:r>
          </a:p>
          <a:p>
            <a:pPr marL="342900" indent="-342900">
              <a:spcBef>
                <a:spcPts val="600"/>
              </a:spcBef>
              <a:buFont typeface="Arial" panose="020B0604020202020204" pitchFamily="34" charset="0"/>
              <a:buChar char="•"/>
            </a:pPr>
            <a:r>
              <a:rPr lang="fr-CA" sz="2000" dirty="0"/>
              <a:t>Les documents envoyés seront traités durant les heures de bureau, soit du lundi au vendredi de 8 h à 16 h (heure de l’Est), sauf les jours fériés. </a:t>
            </a:r>
            <a:endParaRPr lang="en-US" sz="2000" dirty="0"/>
          </a:p>
        </p:txBody>
      </p:sp>
      <p:sp>
        <p:nvSpPr>
          <p:cNvPr id="5" name="Title 1">
            <a:extLst>
              <a:ext uri="{FF2B5EF4-FFF2-40B4-BE49-F238E27FC236}">
                <a16:creationId xmlns:a16="http://schemas.microsoft.com/office/drawing/2014/main" id="{FF17EE93-5EF4-E410-89C0-E41580105865}"/>
              </a:ext>
            </a:extLst>
          </p:cNvPr>
          <p:cNvSpPr txBox="1">
            <a:spLocks/>
          </p:cNvSpPr>
          <p:nvPr/>
        </p:nvSpPr>
        <p:spPr>
          <a:xfrm>
            <a:off x="593079" y="2535099"/>
            <a:ext cx="2880828" cy="30719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3100" cap="all" dirty="0">
                <a:solidFill>
                  <a:srgbClr val="FFFFFF"/>
                </a:solidFill>
              </a:rPr>
              <a:t>portail de documents</a:t>
            </a:r>
            <a:br>
              <a:rPr lang="fr-CA" sz="3100" cap="all" dirty="0">
                <a:solidFill>
                  <a:srgbClr val="FFFFFF"/>
                </a:solidFill>
              </a:rPr>
            </a:br>
            <a:r>
              <a:rPr lang="fr-CA" sz="3100" cap="all" dirty="0">
                <a:solidFill>
                  <a:srgbClr val="FFFFFF"/>
                </a:solidFill>
              </a:rPr>
              <a:t>électroniques</a:t>
            </a:r>
            <a:br>
              <a:rPr lang="fr-CA" sz="3100" cap="all" dirty="0">
                <a:solidFill>
                  <a:srgbClr val="FFFFFF"/>
                </a:solidFill>
              </a:rPr>
            </a:br>
            <a:br>
              <a:rPr lang="fr-CA" sz="3100" cap="all" dirty="0">
                <a:solidFill>
                  <a:srgbClr val="FFFFFF"/>
                </a:solidFill>
              </a:rPr>
            </a:br>
            <a:r>
              <a:rPr lang="fr-CA" sz="3100" b="1" cap="all" dirty="0">
                <a:solidFill>
                  <a:srgbClr val="FFFFFF"/>
                </a:solidFill>
              </a:rPr>
              <a:t>transmission des documents</a:t>
            </a:r>
            <a:endParaRPr lang="fr-CA" sz="3100" b="1" dirty="0">
              <a:solidFill>
                <a:srgbClr val="FFFFFF"/>
              </a:solidFill>
            </a:endParaRPr>
          </a:p>
        </p:txBody>
      </p:sp>
      <p:pic>
        <p:nvPicPr>
          <p:cNvPr id="4" name="Picture 3">
            <a:extLst>
              <a:ext uri="{FF2B5EF4-FFF2-40B4-BE49-F238E27FC236}">
                <a16:creationId xmlns:a16="http://schemas.microsoft.com/office/drawing/2014/main" id="{B4655953-0A4C-E7EE-0C6F-854C888D5012}"/>
              </a:ext>
            </a:extLst>
          </p:cNvPr>
          <p:cNvPicPr>
            <a:picLocks noChangeAspect="1"/>
          </p:cNvPicPr>
          <p:nvPr/>
        </p:nvPicPr>
        <p:blipFill>
          <a:blip r:embed="rId3"/>
          <a:stretch>
            <a:fillRect/>
          </a:stretch>
        </p:blipFill>
        <p:spPr>
          <a:xfrm>
            <a:off x="4697867" y="3059197"/>
            <a:ext cx="5943600" cy="928370"/>
          </a:xfrm>
          <a:prstGeom prst="rect">
            <a:avLst/>
          </a:prstGeom>
        </p:spPr>
      </p:pic>
      <p:cxnSp>
        <p:nvCxnSpPr>
          <p:cNvPr id="8" name="Straight Arrow Connector 7">
            <a:extLst>
              <a:ext uri="{FF2B5EF4-FFF2-40B4-BE49-F238E27FC236}">
                <a16:creationId xmlns:a16="http://schemas.microsoft.com/office/drawing/2014/main" id="{658F995E-DDA9-C6FA-1540-BE75FC0643BF}"/>
              </a:ext>
            </a:extLst>
          </p:cNvPr>
          <p:cNvCxnSpPr>
            <a:cxnSpLocks/>
          </p:cNvCxnSpPr>
          <p:nvPr/>
        </p:nvCxnSpPr>
        <p:spPr>
          <a:xfrm flipH="1">
            <a:off x="6121527" y="2876210"/>
            <a:ext cx="811298" cy="682316"/>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BD464CE6-9889-A118-9C63-78C41F5A5318}"/>
              </a:ext>
            </a:extLst>
          </p:cNvPr>
          <p:cNvPicPr>
            <a:picLocks noChangeAspect="1"/>
          </p:cNvPicPr>
          <p:nvPr/>
        </p:nvPicPr>
        <p:blipFill rotWithShape="1">
          <a:blip r:embed="rId4"/>
          <a:srcRect l="943"/>
          <a:stretch/>
        </p:blipFill>
        <p:spPr>
          <a:xfrm>
            <a:off x="4041156" y="8468"/>
            <a:ext cx="8150844" cy="1005840"/>
          </a:xfrm>
          <a:prstGeom prst="rect">
            <a:avLst/>
          </a:prstGeom>
        </p:spPr>
      </p:pic>
    </p:spTree>
    <p:extLst>
      <p:ext uri="{BB962C8B-B14F-4D97-AF65-F5344CB8AC3E}">
        <p14:creationId xmlns:p14="http://schemas.microsoft.com/office/powerpoint/2010/main" val="3886925583"/>
      </p:ext>
    </p:extLst>
  </p:cSld>
  <p:clrMapOvr>
    <a:masterClrMapping/>
  </p:clrMapOvr>
  <mc:AlternateContent xmlns:mc="http://schemas.openxmlformats.org/markup-compatibility/2006" xmlns:p159="http://schemas.microsoft.com/office/powerpoint/2015/09/main">
    <mc:Choice Requires="p159">
      <p:transition spd="slow" advClick="0" advTm="30000">
        <p159:morph option="byObject"/>
      </p:transition>
    </mc:Choice>
    <mc:Fallback xmlns="">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1000"/>
                                        <p:tgtEl>
                                          <p:spTgt spid="2"/>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500"/>
                                        <p:tgtEl>
                                          <p:spTgt spid="3">
                                            <p:txEl>
                                              <p:pRg st="0" end="0"/>
                                            </p:txEl>
                                          </p:spTgt>
                                        </p:tgtEl>
                                      </p:cBhvr>
                                    </p:animEffect>
                                    <p:anim calcmode="lin" valueType="num">
                                      <p:cBhvr>
                                        <p:cTn id="18"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42" presetClass="entr" presetSubtype="0"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500"/>
                                        <p:tgtEl>
                                          <p:spTgt spid="3">
                                            <p:txEl>
                                              <p:pRg st="2" end="2"/>
                                            </p:txEl>
                                          </p:spTgt>
                                        </p:tgtEl>
                                      </p:cBhvr>
                                    </p:animEffect>
                                    <p:anim calcmode="lin" valueType="num">
                                      <p:cBhvr>
                                        <p:cTn id="24"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10" presetClass="entr" presetSubtype="0" fill="hold" nodeType="afterEffect">
                                  <p:stCondLst>
                                    <p:cond delay="25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2000"/>
                                        <p:tgtEl>
                                          <p:spTgt spid="4"/>
                                        </p:tgtEl>
                                      </p:cBhvr>
                                    </p:animEffect>
                                  </p:childTnLst>
                                </p:cTn>
                              </p:par>
                            </p:childTnLst>
                          </p:cTn>
                        </p:par>
                        <p:par>
                          <p:cTn id="30" fill="hold">
                            <p:stCondLst>
                              <p:cond delay="7250"/>
                            </p:stCondLst>
                            <p:childTnLst>
                              <p:par>
                                <p:cTn id="31" presetID="2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right)">
                                      <p:cBhvr>
                                        <p:cTn id="33" dur="1000"/>
                                        <p:tgtEl>
                                          <p:spTgt spid="8"/>
                                        </p:tgtEl>
                                      </p:cBhvr>
                                    </p:animEffect>
                                  </p:childTnLst>
                                </p:cTn>
                              </p:par>
                            </p:childTnLst>
                          </p:cTn>
                        </p:par>
                        <p:par>
                          <p:cTn id="34" fill="hold">
                            <p:stCondLst>
                              <p:cond delay="8250"/>
                            </p:stCondLst>
                            <p:childTnLst>
                              <p:par>
                                <p:cTn id="35" presetID="42" presetClass="entr" presetSubtype="0" fill="hold" nodeType="after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fade">
                                      <p:cBhvr>
                                        <p:cTn id="37" dur="1500"/>
                                        <p:tgtEl>
                                          <p:spTgt spid="10">
                                            <p:txEl>
                                              <p:pRg st="0" end="0"/>
                                            </p:txEl>
                                          </p:spTgt>
                                        </p:tgtEl>
                                      </p:cBhvr>
                                    </p:animEffect>
                                    <p:anim calcmode="lin" valueType="num">
                                      <p:cBhvr>
                                        <p:cTn id="38" dur="1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9" dur="1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9750"/>
                            </p:stCondLst>
                            <p:childTnLst>
                              <p:par>
                                <p:cTn id="41" presetID="42" presetClass="entr" presetSubtype="0" fill="hold" nodeType="afterEffect">
                                  <p:stCondLst>
                                    <p:cond delay="0"/>
                                  </p:stCondLst>
                                  <p:childTnLst>
                                    <p:set>
                                      <p:cBhvr>
                                        <p:cTn id="42" dur="1" fill="hold">
                                          <p:stCondLst>
                                            <p:cond delay="0"/>
                                          </p:stCondLst>
                                        </p:cTn>
                                        <p:tgtEl>
                                          <p:spTgt spid="10">
                                            <p:txEl>
                                              <p:pRg st="1" end="1"/>
                                            </p:txEl>
                                          </p:spTgt>
                                        </p:tgtEl>
                                        <p:attrNameLst>
                                          <p:attrName>style.visibility</p:attrName>
                                        </p:attrNameLst>
                                      </p:cBhvr>
                                      <p:to>
                                        <p:strVal val="visible"/>
                                      </p:to>
                                    </p:set>
                                    <p:animEffect transition="in" filter="fade">
                                      <p:cBhvr>
                                        <p:cTn id="43" dur="1500"/>
                                        <p:tgtEl>
                                          <p:spTgt spid="10">
                                            <p:txEl>
                                              <p:pRg st="1" end="1"/>
                                            </p:txEl>
                                          </p:spTgt>
                                        </p:tgtEl>
                                      </p:cBhvr>
                                    </p:animEffect>
                                    <p:anim calcmode="lin" valueType="num">
                                      <p:cBhvr>
                                        <p:cTn id="44" dur="15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45" dur="15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11250"/>
                            </p:stCondLst>
                            <p:childTnLst>
                              <p:par>
                                <p:cTn id="47" presetID="42" presetClass="entr" presetSubtype="0" fill="hold" nodeType="afterEffect">
                                  <p:stCondLst>
                                    <p:cond delay="0"/>
                                  </p:stCondLst>
                                  <p:childTnLst>
                                    <p:set>
                                      <p:cBhvr>
                                        <p:cTn id="48" dur="1" fill="hold">
                                          <p:stCondLst>
                                            <p:cond delay="0"/>
                                          </p:stCondLst>
                                        </p:cTn>
                                        <p:tgtEl>
                                          <p:spTgt spid="10">
                                            <p:txEl>
                                              <p:pRg st="2" end="2"/>
                                            </p:txEl>
                                          </p:spTgt>
                                        </p:tgtEl>
                                        <p:attrNameLst>
                                          <p:attrName>style.visibility</p:attrName>
                                        </p:attrNameLst>
                                      </p:cBhvr>
                                      <p:to>
                                        <p:strVal val="visible"/>
                                      </p:to>
                                    </p:set>
                                    <p:animEffect transition="in" filter="fade">
                                      <p:cBhvr>
                                        <p:cTn id="49" dur="1500"/>
                                        <p:tgtEl>
                                          <p:spTgt spid="10">
                                            <p:txEl>
                                              <p:pRg st="2" end="2"/>
                                            </p:txEl>
                                          </p:spTgt>
                                        </p:tgtEl>
                                      </p:cBhvr>
                                    </p:animEffect>
                                    <p:anim calcmode="lin" valueType="num">
                                      <p:cBhvr>
                                        <p:cTn id="50" dur="1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51" dur="1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4239</TotalTime>
  <Words>1307</Words>
  <Application>Microsoft Office PowerPoint</Application>
  <PresentationFormat>Grand écran</PresentationFormat>
  <Paragraphs>133</Paragraphs>
  <Slides>23</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23</vt:i4>
      </vt:variant>
    </vt:vector>
  </HeadingPairs>
  <TitlesOfParts>
    <vt:vector size="27" baseType="lpstr">
      <vt:lpstr>Arial</vt:lpstr>
      <vt:lpstr>Calibri</vt:lpstr>
      <vt:lpstr>Calibri Light</vt:lpstr>
      <vt:lpstr>Office Theme</vt:lpstr>
      <vt:lpstr>Introduction  au portail de documents électroniques de la  crtespf</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FPSLREB’s   e-docs  portal</dc:title>
  <dc:creator>Charette, Francine</dc:creator>
  <cp:lastModifiedBy>Fortin, Maude</cp:lastModifiedBy>
  <cp:revision>28</cp:revision>
  <dcterms:created xsi:type="dcterms:W3CDTF">2023-03-17T14:13:08Z</dcterms:created>
  <dcterms:modified xsi:type="dcterms:W3CDTF">2023-04-25T21:18:58Z</dcterms:modified>
</cp:coreProperties>
</file>